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0" r:id="rId3"/>
    <p:sldId id="257" r:id="rId4"/>
    <p:sldId id="258" r:id="rId5"/>
    <p:sldId id="259" r:id="rId6"/>
    <p:sldId id="262" r:id="rId7"/>
    <p:sldId id="270" r:id="rId8"/>
    <p:sldId id="268" r:id="rId9"/>
    <p:sldId id="269" r:id="rId10"/>
    <p:sldId id="271" r:id="rId11"/>
    <p:sldId id="272" r:id="rId12"/>
    <p:sldId id="273" r:id="rId13"/>
    <p:sldId id="294" r:id="rId14"/>
    <p:sldId id="263" r:id="rId15"/>
    <p:sldId id="275" r:id="rId16"/>
    <p:sldId id="276" r:id="rId17"/>
    <p:sldId id="277" r:id="rId18"/>
    <p:sldId id="296" r:id="rId19"/>
    <p:sldId id="279" r:id="rId20"/>
    <p:sldId id="281" r:id="rId21"/>
    <p:sldId id="283" r:id="rId22"/>
    <p:sldId id="284" r:id="rId23"/>
    <p:sldId id="287" r:id="rId24"/>
    <p:sldId id="298" r:id="rId25"/>
    <p:sldId id="297" r:id="rId26"/>
    <p:sldId id="289" r:id="rId27"/>
    <p:sldId id="290" r:id="rId28"/>
    <p:sldId id="291" r:id="rId29"/>
    <p:sldId id="292" r:id="rId30"/>
    <p:sldId id="295" r:id="rId31"/>
    <p:sldId id="274" r:id="rId32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34" autoAdjust="0"/>
  </p:normalViewPr>
  <p:slideViewPr>
    <p:cSldViewPr>
      <p:cViewPr varScale="1">
        <p:scale>
          <a:sx n="67" d="100"/>
          <a:sy n="67" d="100"/>
        </p:scale>
        <p:origin x="-1349" y="-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19CF-45BF-48FA-B0BE-C2DE03671CCF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E343-BD5E-40C0-908B-2134C47228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88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E343-BD5E-40C0-908B-2134C47228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5894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E343-BD5E-40C0-908B-2134C47228EB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173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3-5-2017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-forge.r-project.org/R/?group_id=261" TargetMode="External"/><Relationship Id="rId2" Type="http://schemas.openxmlformats.org/officeDocument/2006/relationships/hyperlink" Target="https://tinyurl.com/glmertree-tutoria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joleinF/pre" TargetMode="External"/><Relationship Id="rId2" Type="http://schemas.openxmlformats.org/officeDocument/2006/relationships/hyperlink" Target="https://tinyurl.com/glmertree-tutoria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Recursive partitioning methods or trees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72616" y="6425952"/>
            <a:ext cx="11017224" cy="432048"/>
          </a:xfrm>
        </p:spPr>
        <p:txBody>
          <a:bodyPr>
            <a:normAutofit/>
          </a:bodyPr>
          <a:lstStyle/>
          <a:p>
            <a:r>
              <a:rPr lang="nl-NL" sz="1800" dirty="0" smtClean="0"/>
              <a:t>Feedback </a:t>
            </a:r>
            <a:r>
              <a:rPr lang="nl-NL" sz="1800" dirty="0"/>
              <a:t>Research Expert </a:t>
            </a:r>
            <a:r>
              <a:rPr lang="nl-NL" sz="1800" dirty="0" smtClean="0"/>
              <a:t>Meeting	                			</a:t>
            </a:r>
            <a:r>
              <a:rPr lang="en-US" sz="1800" dirty="0" err="1" smtClean="0"/>
              <a:t>Marjolein</a:t>
            </a:r>
            <a:r>
              <a:rPr lang="en-US" sz="1800" dirty="0" smtClean="0"/>
              <a:t> </a:t>
            </a:r>
            <a:r>
              <a:rPr lang="en-US" sz="1800" dirty="0" err="1" smtClean="0"/>
              <a:t>Fokkema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9945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</a:t>
            </a:r>
            <a:r>
              <a:rPr lang="en-US" dirty="0"/>
              <a:t>m</a:t>
            </a:r>
            <a:r>
              <a:rPr lang="en-US" dirty="0" smtClean="0"/>
              <a:t>ixed-effects model tree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>
                <a:latin typeface="Calibri" pitchFamily="34" charset="0"/>
              </a:rPr>
              <a:t>Usual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err="1" smtClean="0">
                <a:latin typeface="Calibri" pitchFamily="34" charset="0"/>
              </a:rPr>
              <a:t>linear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mixed-</a:t>
            </a:r>
            <a:r>
              <a:rPr lang="nl-NL" dirty="0" err="1">
                <a:latin typeface="Calibri" pitchFamily="34" charset="0"/>
              </a:rPr>
              <a:t>effects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model</a:t>
            </a:r>
            <a:r>
              <a:rPr lang="nl-NL" dirty="0">
                <a:latin typeface="Calibri" pitchFamily="34" charset="0"/>
              </a:rPr>
              <a:t>: </a:t>
            </a:r>
          </a:p>
          <a:p>
            <a:pPr>
              <a:buNone/>
            </a:pPr>
            <a:r>
              <a:rPr lang="nl-NL" b="1" i="1" dirty="0">
                <a:latin typeface="Calibri" pitchFamily="34" charset="0"/>
              </a:rPr>
              <a:t>		y = 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b="1" i="1" dirty="0">
                <a:latin typeface="Calibri" pitchFamily="34" charset="0"/>
                <a:cs typeface="Times New Roman"/>
              </a:rPr>
              <a:t> + </a:t>
            </a:r>
            <a:r>
              <a:rPr lang="nl-NL" b="1" i="1" dirty="0" err="1">
                <a:latin typeface="Calibri" pitchFamily="34" charset="0"/>
                <a:cs typeface="Times New Roman"/>
              </a:rPr>
              <a:t>Zb</a:t>
            </a:r>
            <a:r>
              <a:rPr lang="nl-NL" b="1" i="1" dirty="0">
                <a:latin typeface="Calibri" pitchFamily="34" charset="0"/>
                <a:cs typeface="Times New Roman"/>
              </a:rPr>
              <a:t> + </a:t>
            </a:r>
            <a:r>
              <a:rPr lang="el-GR" b="1" i="1" dirty="0">
                <a:latin typeface="Calibri" pitchFamily="34" charset="0"/>
                <a:cs typeface="Times New Roman"/>
              </a:rPr>
              <a:t>ε</a:t>
            </a:r>
            <a:endParaRPr lang="nl-NL" i="1" baseline="-25000" dirty="0">
              <a:latin typeface="Calibri" pitchFamily="34" charset="0"/>
            </a:endParaRPr>
          </a:p>
          <a:p>
            <a:pPr lvl="1"/>
            <a:r>
              <a:rPr lang="nl-NL" dirty="0" err="1" smtClean="0">
                <a:latin typeface="Calibri" pitchFamily="34" charset="0"/>
              </a:rPr>
              <a:t>Fixed-effects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(</a:t>
            </a:r>
            <a:r>
              <a:rPr lang="nl-NL" dirty="0" err="1">
                <a:latin typeface="Calibri" pitchFamily="34" charset="0"/>
              </a:rPr>
              <a:t>population</a:t>
            </a:r>
            <a:r>
              <a:rPr lang="nl-NL" dirty="0">
                <a:latin typeface="Calibri" pitchFamily="34" charset="0"/>
              </a:rPr>
              <a:t> level) </a:t>
            </a:r>
            <a:r>
              <a:rPr lang="nl-NL" dirty="0" smtClean="0">
                <a:latin typeface="Calibri" pitchFamily="34" charset="0"/>
              </a:rPr>
              <a:t>part </a:t>
            </a:r>
            <a:r>
              <a:rPr lang="nl-NL" b="1" i="1" dirty="0">
                <a:latin typeface="Calibri" pitchFamily="34" charset="0"/>
              </a:rPr>
              <a:t>X</a:t>
            </a:r>
            <a:r>
              <a:rPr lang="el-GR" b="1" i="1" dirty="0" smtClean="0">
                <a:latin typeface="Calibri" pitchFamily="34" charset="0"/>
                <a:cs typeface="Times New Roman"/>
              </a:rPr>
              <a:t>β</a:t>
            </a:r>
            <a:endParaRPr lang="en-US" b="1" i="1" dirty="0">
              <a:latin typeface="Calibri" pitchFamily="34" charset="0"/>
              <a:cs typeface="Times New Roman"/>
            </a:endParaRPr>
          </a:p>
          <a:p>
            <a:pPr lvl="1"/>
            <a:r>
              <a:rPr lang="nl-NL" dirty="0" smtClean="0">
                <a:latin typeface="Calibri" pitchFamily="34" charset="0"/>
                <a:cs typeface="Times New Roman"/>
              </a:rPr>
              <a:t>Random-</a:t>
            </a:r>
            <a:r>
              <a:rPr lang="nl-NL" dirty="0" err="1" smtClean="0">
                <a:latin typeface="Calibri" pitchFamily="34" charset="0"/>
                <a:cs typeface="Times New Roman"/>
              </a:rPr>
              <a:t>effects</a:t>
            </a:r>
            <a:r>
              <a:rPr lang="nl-NL" dirty="0" smtClean="0">
                <a:latin typeface="Calibri" pitchFamily="34" charset="0"/>
                <a:cs typeface="Times New Roman"/>
              </a:rPr>
              <a:t> </a:t>
            </a:r>
            <a:r>
              <a:rPr lang="nl-NL" dirty="0">
                <a:latin typeface="Calibri" pitchFamily="34" charset="0"/>
                <a:cs typeface="Times New Roman"/>
              </a:rPr>
              <a:t>(cluster-</a:t>
            </a:r>
            <a:r>
              <a:rPr lang="nl-NL" dirty="0" err="1">
                <a:latin typeface="Calibri" pitchFamily="34" charset="0"/>
                <a:cs typeface="Times New Roman"/>
              </a:rPr>
              <a:t>specific</a:t>
            </a:r>
            <a:r>
              <a:rPr lang="nl-NL" dirty="0">
                <a:latin typeface="Calibri" pitchFamily="34" charset="0"/>
                <a:cs typeface="Times New Roman"/>
              </a:rPr>
              <a:t>) </a:t>
            </a:r>
            <a:r>
              <a:rPr lang="nl-NL" dirty="0" smtClean="0">
                <a:latin typeface="Calibri" pitchFamily="34" charset="0"/>
                <a:cs typeface="Times New Roman"/>
              </a:rPr>
              <a:t>part </a:t>
            </a:r>
            <a:r>
              <a:rPr lang="nl-NL" b="1" i="1" dirty="0" err="1" smtClean="0">
                <a:latin typeface="Calibri" pitchFamily="34" charset="0"/>
                <a:cs typeface="Times New Roman"/>
              </a:rPr>
              <a:t>Zb</a:t>
            </a:r>
            <a:endParaRPr lang="nl-NL" b="1" i="1" baseline="-25000" dirty="0" smtClean="0">
              <a:latin typeface="Calibri" pitchFamily="34" charset="0"/>
              <a:cs typeface="Times New Roman"/>
            </a:endParaRPr>
          </a:p>
          <a:p>
            <a:pPr marL="0" indent="0">
              <a:buNone/>
            </a:pPr>
            <a:endParaRPr lang="nl-NL" dirty="0" smtClean="0">
              <a:latin typeface="Calibri" pitchFamily="34" charset="0"/>
            </a:endParaRP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>
                <a:latin typeface="Calibri" pitchFamily="34" charset="0"/>
              </a:rPr>
              <a:t>Linear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mixed-</a:t>
            </a:r>
            <a:r>
              <a:rPr lang="nl-NL" dirty="0" err="1">
                <a:latin typeface="Calibri" pitchFamily="34" charset="0"/>
              </a:rPr>
              <a:t>effects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model tree (Fokkema et al. 2015b):</a:t>
            </a:r>
            <a:endParaRPr lang="nl-NL" dirty="0">
              <a:latin typeface="Calibri" pitchFamily="34" charset="0"/>
            </a:endParaRPr>
          </a:p>
          <a:p>
            <a:pPr lvl="1"/>
            <a:r>
              <a:rPr lang="nl-NL" dirty="0" err="1" smtClean="0">
                <a:latin typeface="Calibri" pitchFamily="34" charset="0"/>
              </a:rPr>
              <a:t>Partitions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b="1" i="1" dirty="0">
                <a:latin typeface="Calibri" pitchFamily="34" charset="0"/>
              </a:rPr>
              <a:t>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 smtClean="0">
                <a:latin typeface="Calibri" pitchFamily="34" charset="0"/>
              </a:rPr>
              <a:t>using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a </a:t>
            </a:r>
            <a:r>
              <a:rPr lang="nl-NL" dirty="0" err="1">
                <a:latin typeface="Calibri" pitchFamily="34" charset="0"/>
              </a:rPr>
              <a:t>linear</a:t>
            </a:r>
            <a:r>
              <a:rPr lang="nl-NL" dirty="0">
                <a:latin typeface="Calibri" pitchFamily="34" charset="0"/>
              </a:rPr>
              <a:t> model tree </a:t>
            </a:r>
          </a:p>
          <a:p>
            <a:pPr lvl="1"/>
            <a:r>
              <a:rPr lang="nl-NL" dirty="0" err="1" smtClean="0">
                <a:latin typeface="Calibri" pitchFamily="34" charset="0"/>
              </a:rPr>
              <a:t>Estimates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random </a:t>
            </a:r>
            <a:r>
              <a:rPr lang="nl-NL" dirty="0" err="1">
                <a:latin typeface="Calibri" pitchFamily="34" charset="0"/>
              </a:rPr>
              <a:t>effects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b="1" i="1" dirty="0">
                <a:latin typeface="Calibri" pitchFamily="34" charset="0"/>
              </a:rPr>
              <a:t>b </a:t>
            </a:r>
            <a:r>
              <a:rPr lang="nl-NL" dirty="0">
                <a:latin typeface="Calibri" pitchFamily="34" charset="0"/>
              </a:rPr>
              <a:t>as </a:t>
            </a:r>
            <a:r>
              <a:rPr lang="nl-NL" dirty="0" err="1">
                <a:latin typeface="Calibri" pitchFamily="34" charset="0"/>
              </a:rPr>
              <a:t>usual</a:t>
            </a:r>
            <a:r>
              <a:rPr lang="nl-NL" dirty="0">
                <a:latin typeface="Calibri" pitchFamily="34" charset="0"/>
              </a:rPr>
              <a:t> (</a:t>
            </a:r>
            <a:r>
              <a:rPr lang="nl-NL" dirty="0" err="1">
                <a:latin typeface="Calibri" pitchFamily="34" charset="0"/>
              </a:rPr>
              <a:t>globally</a:t>
            </a:r>
            <a:r>
              <a:rPr lang="nl-NL" dirty="0">
                <a:latin typeface="Calibri" pitchFamily="34" charset="0"/>
              </a:rPr>
              <a:t>) 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0981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mixed-effects model tree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5733256"/>
            <a:ext cx="7488832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LMM tree: Predictive </a:t>
            </a:r>
            <a:r>
              <a:rPr lang="en-US" sz="2000" dirty="0"/>
              <a:t>accuracy (based on 50-fold CV): .28 (SD = .26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LM tree: Predictive </a:t>
            </a:r>
            <a:r>
              <a:rPr lang="en-US" sz="2000" dirty="0"/>
              <a:t>accuracy (based on 50-fold CV): .19 (SD = .28)</a:t>
            </a:r>
            <a:endParaRPr lang="nl-NL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nl-NL" sz="2000" dirty="0"/>
          </a:p>
          <a:p>
            <a:endParaRPr lang="nl-NL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0" t="14375" r="24920" b="9583"/>
          <a:stretch/>
        </p:blipFill>
        <p:spPr bwMode="auto">
          <a:xfrm>
            <a:off x="2239530" y="1988840"/>
            <a:ext cx="415709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174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Comparative performance of linear mixed-effects model trees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Simulations show that linear mixed-effects model trees:</a:t>
            </a:r>
          </a:p>
          <a:p>
            <a:pPr>
              <a:buFontTx/>
              <a:buChar char="-"/>
            </a:pPr>
            <a:r>
              <a:rPr lang="en-US" dirty="0" smtClean="0"/>
              <a:t>Accurately recovered treatment-subgroup interactions in 90% of datasets</a:t>
            </a:r>
          </a:p>
          <a:p>
            <a:pPr>
              <a:buFontTx/>
              <a:buChar char="-"/>
            </a:pPr>
            <a:r>
              <a:rPr lang="en-US" dirty="0" smtClean="0"/>
              <a:t>Have low Type-I error rate (4%)</a:t>
            </a:r>
          </a:p>
          <a:p>
            <a:pPr>
              <a:buFontTx/>
              <a:buChar char="-"/>
            </a:pPr>
            <a:r>
              <a:rPr lang="en-US" dirty="0" smtClean="0"/>
              <a:t>Show better accuracy than other tree algorithms and mixed-effects models with pre-specified interaction terms</a:t>
            </a:r>
          </a:p>
          <a:p>
            <a:pPr marL="0" indent="0">
              <a:buNone/>
            </a:pPr>
            <a:r>
              <a:rPr lang="en-US" dirty="0" smtClean="0"/>
              <a:t>Implemented in R package </a:t>
            </a:r>
            <a:r>
              <a:rPr lang="en-US" dirty="0" err="1" smtClean="0"/>
              <a:t>glmertree</a:t>
            </a:r>
            <a:endParaRPr lang="en-US" dirty="0" smtClean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Tijdelijke aanduiding voor inhoud 4" descr="974994452168fcccb7ab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04248" y="3501008"/>
            <a:ext cx="1656184" cy="27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this at home?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tinyurl.com/glmertree-tutorial</a:t>
            </a:r>
            <a:endParaRPr lang="en-US" b="1" dirty="0" smtClean="0"/>
          </a:p>
          <a:p>
            <a:pPr marL="0" indent="0">
              <a:lnSpc>
                <a:spcPct val="120000"/>
              </a:lnSpc>
              <a:buNone/>
            </a:pPr>
            <a:endParaRPr lang="en-US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b="1" dirty="0" smtClean="0"/>
              <a:t>Mixed-effects </a:t>
            </a:r>
            <a:r>
              <a:rPr lang="en-US" b="1" dirty="0"/>
              <a:t>model trees:</a:t>
            </a:r>
            <a:endParaRPr lang="nl-NL" dirty="0"/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/>
              <a:t>Aardoom</a:t>
            </a:r>
            <a:r>
              <a:rPr lang="en-US" dirty="0"/>
              <a:t>, J. J., </a:t>
            </a:r>
            <a:r>
              <a:rPr lang="en-US" dirty="0" err="1"/>
              <a:t>Dingemans</a:t>
            </a:r>
            <a:r>
              <a:rPr lang="en-US" dirty="0"/>
              <a:t>, A. E., </a:t>
            </a:r>
            <a:r>
              <a:rPr lang="en-US" dirty="0" err="1"/>
              <a:t>Fokkema</a:t>
            </a:r>
            <a:r>
              <a:rPr lang="en-US" dirty="0"/>
              <a:t>, M., </a:t>
            </a:r>
            <a:r>
              <a:rPr lang="en-US" dirty="0" err="1"/>
              <a:t>Spinhoven</a:t>
            </a:r>
            <a:r>
              <a:rPr lang="en-US" dirty="0"/>
              <a:t>, P., &amp; Van Furth, E. F. (2017). Moderators of change in an Internet-based intervention for eating disorders with different levels of therapist support: What works for whom? </a:t>
            </a:r>
            <a:r>
              <a:rPr lang="en-US" i="1" dirty="0" err="1"/>
              <a:t>Behaviour</a:t>
            </a:r>
            <a:r>
              <a:rPr lang="en-US" i="1" dirty="0"/>
              <a:t> Research and Therapy, 89</a:t>
            </a:r>
            <a:r>
              <a:rPr lang="en-US" dirty="0"/>
              <a:t>, 66-74.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/>
              <a:t>Fokkema</a:t>
            </a:r>
            <a:r>
              <a:rPr lang="en-US" dirty="0"/>
              <a:t>, M., Smits, N., </a:t>
            </a:r>
            <a:r>
              <a:rPr lang="en-US" dirty="0" err="1"/>
              <a:t>Zeileis</a:t>
            </a:r>
            <a:r>
              <a:rPr lang="en-US" dirty="0"/>
              <a:t>, A., </a:t>
            </a:r>
            <a:r>
              <a:rPr lang="en-US" dirty="0" err="1"/>
              <a:t>Hothorn</a:t>
            </a:r>
            <a:r>
              <a:rPr lang="en-US" dirty="0"/>
              <a:t>, T. &amp; </a:t>
            </a:r>
            <a:r>
              <a:rPr lang="en-US" dirty="0" err="1"/>
              <a:t>Kelderman</a:t>
            </a:r>
            <a:r>
              <a:rPr lang="en-US" dirty="0"/>
              <a:t>, H. (2015b). Detecting treatment-subgroup interactions in clustered data with generalized linear mixed-effects model trees. </a:t>
            </a:r>
            <a:r>
              <a:rPr lang="en-US" i="1" dirty="0"/>
              <a:t>Working Papers in Economics and Statistics of the University of Innsbruck</a:t>
            </a:r>
            <a:r>
              <a:rPr lang="en-US" dirty="0"/>
              <a:t>, 2015-10.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nl-NL" dirty="0" err="1"/>
              <a:t>Zeileis</a:t>
            </a:r>
            <a:r>
              <a:rPr lang="nl-NL" dirty="0"/>
              <a:t>, A. &amp; Fokkema, M. (2016). </a:t>
            </a:r>
            <a:r>
              <a:rPr lang="nl-NL" dirty="0" err="1"/>
              <a:t>glmertree</a:t>
            </a:r>
            <a:r>
              <a:rPr lang="nl-NL" dirty="0"/>
              <a:t>: </a:t>
            </a:r>
            <a:r>
              <a:rPr lang="nl-NL" dirty="0" err="1"/>
              <a:t>Generalized</a:t>
            </a:r>
            <a:r>
              <a:rPr lang="nl-NL" dirty="0"/>
              <a:t> </a:t>
            </a:r>
            <a:r>
              <a:rPr lang="nl-NL" dirty="0" err="1"/>
              <a:t>Linear</a:t>
            </a:r>
            <a:r>
              <a:rPr lang="nl-NL" dirty="0"/>
              <a:t> Mixed </a:t>
            </a:r>
            <a:r>
              <a:rPr lang="nl-NL" dirty="0" err="1"/>
              <a:t>Effects</a:t>
            </a:r>
            <a:r>
              <a:rPr lang="nl-NL" dirty="0"/>
              <a:t> Model Trees. R package </a:t>
            </a:r>
            <a:r>
              <a:rPr lang="nl-NL" dirty="0" err="1"/>
              <a:t>version</a:t>
            </a:r>
            <a:r>
              <a:rPr lang="nl-NL" dirty="0"/>
              <a:t> 0.1.1;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>
                <a:hlinkClick r:id="rId3"/>
              </a:rPr>
              <a:t>https://r-forge.r-project.org/R/?</a:t>
            </a:r>
            <a:r>
              <a:rPr lang="nl-NL" dirty="0" smtClean="0">
                <a:hlinkClick r:id="rId3"/>
              </a:rPr>
              <a:t>group_id=261</a:t>
            </a:r>
            <a:r>
              <a:rPr lang="nl-NL" dirty="0" smtClean="0"/>
              <a:t>.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 smtClean="0"/>
              <a:t>Zeileis</a:t>
            </a:r>
            <a:r>
              <a:rPr lang="en-US" dirty="0"/>
              <a:t>, A., </a:t>
            </a:r>
            <a:r>
              <a:rPr lang="en-US" dirty="0" err="1"/>
              <a:t>Hothorn</a:t>
            </a:r>
            <a:r>
              <a:rPr lang="en-US" dirty="0"/>
              <a:t>, T., &amp; </a:t>
            </a:r>
            <a:r>
              <a:rPr lang="en-US" dirty="0" err="1"/>
              <a:t>Hornik</a:t>
            </a:r>
            <a:r>
              <a:rPr lang="en-US" dirty="0"/>
              <a:t>, K. (2008). Model-based recursive </a:t>
            </a:r>
            <a:r>
              <a:rPr lang="en-US" dirty="0" smtClean="0"/>
              <a:t>partitioning. </a:t>
            </a:r>
            <a:r>
              <a:rPr lang="en-US" i="1" dirty="0" smtClean="0"/>
              <a:t>Journal of Computational </a:t>
            </a:r>
            <a:r>
              <a:rPr lang="en-US" i="1" dirty="0"/>
              <a:t>and Graphical Statistics, 17 </a:t>
            </a:r>
            <a:r>
              <a:rPr lang="en-US" dirty="0"/>
              <a:t>(2), </a:t>
            </a:r>
            <a:r>
              <a:rPr lang="en-US" dirty="0" smtClean="0"/>
              <a:t>492-514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288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Tree method II: </a:t>
            </a:r>
            <a:br>
              <a:rPr lang="en-US" dirty="0" smtClean="0"/>
            </a:br>
            <a:r>
              <a:rPr lang="en-US" dirty="0" smtClean="0"/>
              <a:t>Prediction rule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794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Good</a:t>
            </a:r>
            <a:r>
              <a:rPr lang="en-US" dirty="0" smtClean="0"/>
              <a:t>: Easily interpretable and applicable</a:t>
            </a:r>
          </a:p>
          <a:p>
            <a:pPr marL="0" indent="0">
              <a:buNone/>
            </a:pPr>
            <a:r>
              <a:rPr lang="en-US" dirty="0" smtClean="0"/>
              <a:t>Bad: Not most accurate method</a:t>
            </a:r>
          </a:p>
          <a:p>
            <a:pPr marL="0" indent="0">
              <a:buNone/>
            </a:pPr>
            <a:r>
              <a:rPr lang="en-US" dirty="0" smtClean="0"/>
              <a:t>Ugly: Unstable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9000"/>
            <a:ext cx="4680520" cy="234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The good, the bad and the ugly - music them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6576" y="6553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2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images.slideplayer.com/19/5872005/slides/slide_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7" t="8384" r="7223" b="1813"/>
          <a:stretch/>
        </p:blipFill>
        <p:spPr bwMode="auto">
          <a:xfrm>
            <a:off x="1907704" y="1733179"/>
            <a:ext cx="5491548" cy="4408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ensembles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661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+   </a:t>
            </a:r>
            <a:r>
              <a:rPr lang="en-US" sz="2000" dirty="0" smtClean="0"/>
              <a:t> High </a:t>
            </a:r>
            <a:r>
              <a:rPr lang="en-US" sz="2000" dirty="0" smtClean="0"/>
              <a:t>predictive </a:t>
            </a:r>
            <a:r>
              <a:rPr lang="en-US" sz="2000" dirty="0" smtClean="0"/>
              <a:t>accuracy</a:t>
            </a:r>
          </a:p>
          <a:p>
            <a:pPr marL="0" indent="0">
              <a:buNone/>
            </a:pP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Difficult </a:t>
            </a:r>
            <a:r>
              <a:rPr lang="en-US" sz="2000" dirty="0" smtClean="0"/>
              <a:t>to interpret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many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(complex)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trees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>
              <a:buFontTx/>
              <a:buChar char="-"/>
            </a:pPr>
            <a:r>
              <a:rPr lang="en-US" sz="2000" dirty="0" smtClean="0"/>
              <a:t>Difficult to </a:t>
            </a:r>
            <a:r>
              <a:rPr lang="en-US" sz="2000" dirty="0" smtClean="0"/>
              <a:t>apply</a:t>
            </a:r>
            <a:endParaRPr lang="en-US" sz="2000" dirty="0" smtClean="0"/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prediction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for new observations requires a lot of computation and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information</a:t>
            </a:r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Solution</a:t>
            </a:r>
            <a:r>
              <a:rPr lang="en-US" sz="2000" dirty="0" smtClean="0"/>
              <a:t>: Prediction rule </a:t>
            </a:r>
            <a:r>
              <a:rPr lang="en-US" sz="2000" dirty="0" smtClean="0"/>
              <a:t>ensembles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Select only nodes that improve predictive accuracy most, from all trees in the ensemble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Every node is a very simple tree: a rule</a:t>
            </a:r>
          </a:p>
          <a:p>
            <a:pPr marL="457200" lvl="1" indent="0">
              <a:buNone/>
            </a:pP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Rulefit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(Friedman &amp; 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Popescu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2008), Node Harvest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Meinshausen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2010)</a:t>
            </a:r>
            <a:endParaRPr lang="nl-NL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7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Rulefit</a:t>
            </a:r>
            <a:r>
              <a:rPr lang="en-US" dirty="0" smtClean="0"/>
              <a:t> algorithm for deriving prediction rule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200" dirty="0"/>
              <a:t>Take sub- or bootstrap samples from training data</a:t>
            </a:r>
          </a:p>
          <a:p>
            <a:pPr marL="514350" indent="-514350">
              <a:buAutoNum type="arabicParenR"/>
            </a:pPr>
            <a:r>
              <a:rPr lang="en-US" sz="2200" dirty="0" smtClean="0"/>
              <a:t>Grow </a:t>
            </a:r>
            <a:r>
              <a:rPr lang="en-US" sz="2200" dirty="0"/>
              <a:t>tree on every </a:t>
            </a:r>
            <a:r>
              <a:rPr lang="en-US" sz="2200" dirty="0" smtClean="0"/>
              <a:t>sample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Using classification and regression tree algorithm of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Breiman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et al. (1984)</a:t>
            </a:r>
            <a:endParaRPr lang="en-US" sz="1800" dirty="0"/>
          </a:p>
          <a:p>
            <a:pPr marL="514350" indent="-514350">
              <a:buAutoNum type="arabicParenR"/>
            </a:pPr>
            <a:r>
              <a:rPr lang="en-US" sz="2200" dirty="0" smtClean="0"/>
              <a:t>Create </a:t>
            </a:r>
            <a:r>
              <a:rPr lang="en-US" sz="2200" dirty="0"/>
              <a:t>initial ensemble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Include every node from every tree as a rule, and/or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Include predictor variables as linear functions</a:t>
            </a:r>
          </a:p>
          <a:p>
            <a:pPr marL="514350" indent="-514350">
              <a:buAutoNum type="arabicParenR"/>
            </a:pPr>
            <a:r>
              <a:rPr lang="en-US" sz="2200" dirty="0" smtClean="0"/>
              <a:t>Select </a:t>
            </a:r>
            <a:r>
              <a:rPr lang="en-US" sz="2200" dirty="0"/>
              <a:t>final ensemble by sparse regression on training data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 smtClean="0">
                <a:solidFill>
                  <a:srgbClr val="EEECE1">
                    <a:lumMod val="50000"/>
                  </a:srgbClr>
                </a:solidFill>
              </a:rPr>
              <a:t>Lasso, ridge or elastic net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 smtClean="0">
                <a:solidFill>
                  <a:srgbClr val="EEECE1">
                    <a:lumMod val="50000"/>
                  </a:srgbClr>
                </a:solidFill>
              </a:rPr>
              <a:t>Optimal value of penalty term determined by k-fold cv</a:t>
            </a:r>
          </a:p>
        </p:txBody>
      </p:sp>
    </p:spTree>
    <p:extLst>
      <p:ext uri="{BB962C8B-B14F-4D97-AF65-F5344CB8AC3E}">
        <p14:creationId xmlns:p14="http://schemas.microsoft.com/office/powerpoint/2010/main" val="1728811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rule ensembles: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/>
              <a:t>Penninx et </a:t>
            </a:r>
            <a:r>
              <a:rPr lang="nl-NL" dirty="0" smtClean="0"/>
              <a:t>al. </a:t>
            </a:r>
            <a:r>
              <a:rPr lang="nl-NL" dirty="0"/>
              <a:t>(2006) </a:t>
            </a:r>
            <a:r>
              <a:rPr lang="nl-NL" dirty="0" err="1" smtClean="0"/>
              <a:t>studied</a:t>
            </a:r>
            <a:r>
              <a:rPr lang="nl-NL" dirty="0" smtClean="0"/>
              <a:t> </a:t>
            </a:r>
            <a:r>
              <a:rPr lang="nl-NL" dirty="0" err="1" smtClean="0"/>
              <a:t>predictors</a:t>
            </a:r>
            <a:r>
              <a:rPr lang="nl-NL" dirty="0" smtClean="0"/>
              <a:t> of </a:t>
            </a:r>
            <a:r>
              <a:rPr lang="nl-NL" dirty="0" err="1" smtClean="0"/>
              <a:t>chronicity</a:t>
            </a:r>
            <a:r>
              <a:rPr lang="nl-NL" dirty="0" smtClean="0"/>
              <a:t> </a:t>
            </a:r>
            <a:r>
              <a:rPr lang="nl-NL" dirty="0" err="1" smtClean="0"/>
              <a:t>among</a:t>
            </a:r>
            <a:r>
              <a:rPr lang="nl-NL" dirty="0" smtClean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/>
              <a:t>depressive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</a:t>
            </a:r>
            <a:r>
              <a:rPr lang="nl-NL" dirty="0" err="1" smtClean="0"/>
              <a:t>anxiety</a:t>
            </a:r>
            <a:r>
              <a:rPr lang="nl-NL" dirty="0" smtClean="0"/>
              <a:t> disorders (N = 1209)</a:t>
            </a: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smtClean="0"/>
              <a:t>Found </a:t>
            </a:r>
            <a:r>
              <a:rPr lang="nl-NL" dirty="0"/>
              <a:t>6 significant </a:t>
            </a:r>
            <a:r>
              <a:rPr lang="nl-NL" dirty="0" err="1"/>
              <a:t>predictors</a:t>
            </a:r>
            <a:r>
              <a:rPr lang="nl-NL" dirty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: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/>
              <a:t>Presence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comorbid</a:t>
            </a:r>
            <a:r>
              <a:rPr lang="nl-NL" dirty="0"/>
              <a:t> </a:t>
            </a:r>
            <a:r>
              <a:rPr lang="nl-NL" dirty="0" smtClean="0"/>
              <a:t>disorder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smtClean="0"/>
              <a:t>Age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/>
              <a:t>Depression</a:t>
            </a:r>
            <a:r>
              <a:rPr lang="nl-NL" dirty="0" smtClean="0"/>
              <a:t> questionnaire score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/>
              <a:t>Fear</a:t>
            </a:r>
            <a:r>
              <a:rPr lang="nl-NL" dirty="0" smtClean="0"/>
              <a:t> questionnaire score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err="1" smtClean="0"/>
              <a:t>Presence</a:t>
            </a:r>
            <a:r>
              <a:rPr lang="nl-NL" dirty="0" smtClean="0"/>
              <a:t> </a:t>
            </a:r>
            <a:r>
              <a:rPr lang="nl-NL" dirty="0"/>
              <a:t>of </a:t>
            </a:r>
            <a:r>
              <a:rPr lang="nl-NL" dirty="0" err="1"/>
              <a:t>agoraphobic</a:t>
            </a:r>
            <a:r>
              <a:rPr lang="nl-NL" dirty="0"/>
              <a:t> </a:t>
            </a:r>
            <a:r>
              <a:rPr lang="nl-NL" dirty="0" smtClean="0"/>
              <a:t>disorder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smtClean="0"/>
              <a:t>Age </a:t>
            </a:r>
            <a:r>
              <a:rPr lang="nl-NL" dirty="0"/>
              <a:t>at </a:t>
            </a:r>
            <a:r>
              <a:rPr lang="nl-NL" dirty="0" err="1"/>
              <a:t>onset</a:t>
            </a:r>
            <a:r>
              <a:rPr lang="nl-NL" dirty="0"/>
              <a:t> of </a:t>
            </a:r>
            <a:r>
              <a:rPr lang="nl-NL" dirty="0" smtClean="0"/>
              <a:t>disorder</a:t>
            </a:r>
            <a:endParaRPr lang="en-US" dirty="0"/>
          </a:p>
          <a:p>
            <a:pPr marL="0" indent="0">
              <a:buClr>
                <a:schemeClr val="bg2">
                  <a:lumMod val="50000"/>
                </a:schemeClr>
              </a:buClr>
              <a:buSzPct val="60000"/>
              <a:buNone/>
            </a:pPr>
            <a:r>
              <a:rPr lang="en-US" dirty="0" smtClean="0">
                <a:solidFill>
                  <a:schemeClr val="bg1"/>
                </a:solidFill>
              </a:rPr>
              <a:t>Likely</a:t>
            </a: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What are recursive partitions? How are they trees?</a:t>
            </a:r>
          </a:p>
          <a:p>
            <a:pPr>
              <a:buFontTx/>
              <a:buChar char="-"/>
            </a:pPr>
            <a:r>
              <a:rPr lang="en-US" dirty="0" smtClean="0"/>
              <a:t>Advantages of trees</a:t>
            </a:r>
          </a:p>
          <a:p>
            <a:pPr>
              <a:buFontTx/>
              <a:buChar char="-"/>
            </a:pPr>
            <a:r>
              <a:rPr lang="en-US" dirty="0" smtClean="0"/>
              <a:t>Tree method I: Linear mixed-effects model trees </a:t>
            </a:r>
          </a:p>
          <a:p>
            <a:pPr>
              <a:buFontTx/>
              <a:buChar char="-"/>
            </a:pPr>
            <a:r>
              <a:rPr lang="en-US" dirty="0" smtClean="0"/>
              <a:t>Tree method II: Prediction rule ensembles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31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rule ensembles: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/>
              <a:t>Penninx et </a:t>
            </a:r>
            <a:r>
              <a:rPr lang="nl-NL" dirty="0" smtClean="0"/>
              <a:t>al. </a:t>
            </a:r>
            <a:r>
              <a:rPr lang="nl-NL" dirty="0"/>
              <a:t>(2006) </a:t>
            </a:r>
            <a:r>
              <a:rPr lang="nl-NL" dirty="0" err="1" smtClean="0"/>
              <a:t>studied</a:t>
            </a:r>
            <a:r>
              <a:rPr lang="nl-NL" dirty="0" smtClean="0"/>
              <a:t> </a:t>
            </a:r>
            <a:r>
              <a:rPr lang="nl-NL" dirty="0" err="1" smtClean="0"/>
              <a:t>predictors</a:t>
            </a:r>
            <a:r>
              <a:rPr lang="nl-NL" dirty="0" smtClean="0"/>
              <a:t> of </a:t>
            </a:r>
            <a:r>
              <a:rPr lang="nl-NL" dirty="0" err="1" smtClean="0"/>
              <a:t>chronicity</a:t>
            </a:r>
            <a:r>
              <a:rPr lang="nl-NL" dirty="0" smtClean="0"/>
              <a:t> </a:t>
            </a:r>
            <a:r>
              <a:rPr lang="nl-NL" dirty="0" err="1" smtClean="0"/>
              <a:t>among</a:t>
            </a:r>
            <a:r>
              <a:rPr lang="nl-NL" dirty="0" smtClean="0"/>
              <a:t> </a:t>
            </a:r>
            <a:r>
              <a:rPr lang="nl-NL" dirty="0" err="1"/>
              <a:t>patients</a:t>
            </a:r>
            <a:r>
              <a:rPr lang="nl-NL" dirty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/>
              <a:t>depressive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</a:t>
            </a:r>
            <a:r>
              <a:rPr lang="nl-NL" dirty="0" err="1" smtClean="0"/>
              <a:t>anxiety</a:t>
            </a:r>
            <a:r>
              <a:rPr lang="nl-NL" dirty="0" smtClean="0"/>
              <a:t> disorders (N = 1209)</a:t>
            </a: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smtClean="0"/>
              <a:t>Found </a:t>
            </a:r>
            <a:r>
              <a:rPr lang="nl-NL" dirty="0"/>
              <a:t>6 significant </a:t>
            </a:r>
            <a:r>
              <a:rPr lang="nl-NL" dirty="0" err="1"/>
              <a:t>predictors</a:t>
            </a:r>
            <a:r>
              <a:rPr lang="nl-NL" dirty="0"/>
              <a:t>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/>
              <a:t>logistic</a:t>
            </a:r>
            <a:r>
              <a:rPr lang="nl-NL" dirty="0"/>
              <a:t> </a:t>
            </a:r>
            <a:r>
              <a:rPr lang="nl-NL" dirty="0" err="1" smtClean="0"/>
              <a:t>regression</a:t>
            </a:r>
            <a:r>
              <a:rPr lang="nl-NL" dirty="0" smtClean="0"/>
              <a:t>:</a:t>
            </a:r>
          </a:p>
          <a:p>
            <a:pPr lvl="1"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en-US" dirty="0" smtClean="0"/>
              <a:t>If </a:t>
            </a:r>
            <a:r>
              <a:rPr lang="en-US" dirty="0"/>
              <a:t>[0.72 * </a:t>
            </a:r>
            <a:r>
              <a:rPr lang="en-US" dirty="0" smtClean="0"/>
              <a:t>Presence </a:t>
            </a:r>
            <a:r>
              <a:rPr lang="en-US" dirty="0"/>
              <a:t>of comorbid </a:t>
            </a:r>
            <a:r>
              <a:rPr lang="en-US" dirty="0" smtClean="0"/>
              <a:t>disorder + 0.02 </a:t>
            </a:r>
            <a:r>
              <a:rPr lang="en-US" dirty="0"/>
              <a:t>* </a:t>
            </a:r>
            <a:r>
              <a:rPr lang="en-US" dirty="0" smtClean="0"/>
              <a:t>Age + 0.09 </a:t>
            </a:r>
            <a:r>
              <a:rPr lang="en-US" dirty="0"/>
              <a:t>* </a:t>
            </a:r>
            <a:r>
              <a:rPr lang="en-US" dirty="0" smtClean="0"/>
              <a:t>Depression questionnaire score + 0.02 </a:t>
            </a:r>
            <a:r>
              <a:rPr lang="en-US" dirty="0"/>
              <a:t>* </a:t>
            </a:r>
            <a:r>
              <a:rPr lang="en-US" dirty="0" smtClean="0"/>
              <a:t>Fear </a:t>
            </a:r>
            <a:r>
              <a:rPr lang="en-US" dirty="0"/>
              <a:t>questionnaire </a:t>
            </a:r>
            <a:r>
              <a:rPr lang="en-US" dirty="0" smtClean="0"/>
              <a:t>score - 0.43 </a:t>
            </a:r>
            <a:r>
              <a:rPr lang="en-US" dirty="0"/>
              <a:t>* </a:t>
            </a:r>
            <a:r>
              <a:rPr lang="en-US" dirty="0" smtClean="0"/>
              <a:t>Presence </a:t>
            </a:r>
            <a:r>
              <a:rPr lang="en-US" dirty="0"/>
              <a:t>of agoraphobic disorder </a:t>
            </a:r>
            <a:r>
              <a:rPr lang="en-US" dirty="0" smtClean="0"/>
              <a:t>- </a:t>
            </a:r>
            <a:r>
              <a:rPr lang="en-US" dirty="0"/>
              <a:t>0.02 * </a:t>
            </a:r>
            <a:r>
              <a:rPr lang="en-US" dirty="0" smtClean="0"/>
              <a:t>Age </a:t>
            </a:r>
            <a:r>
              <a:rPr lang="en-US" dirty="0"/>
              <a:t>at onset of disorder &gt; 1.37] then [high risk of </a:t>
            </a:r>
            <a:r>
              <a:rPr lang="en-US" dirty="0" smtClean="0"/>
              <a:t>chronicity]</a:t>
            </a: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en-US" dirty="0" smtClean="0"/>
              <a:t>Likely </a:t>
            </a:r>
            <a:r>
              <a:rPr lang="en-US" dirty="0"/>
              <a:t>to be used by </a:t>
            </a:r>
            <a:r>
              <a:rPr lang="en-US" dirty="0" smtClean="0"/>
              <a:t>clinicians?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2351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rule ensembles: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nl-NL" dirty="0" smtClean="0"/>
              <a:t>In </a:t>
            </a:r>
            <a:r>
              <a:rPr lang="nl-NL" dirty="0"/>
              <a:t>Fokkema et al. (2015b), we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Rulefit</a:t>
            </a:r>
            <a:r>
              <a:rPr lang="nl-NL" dirty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predictors</a:t>
            </a:r>
            <a:r>
              <a:rPr lang="nl-NL" dirty="0"/>
              <a:t> of </a:t>
            </a:r>
            <a:r>
              <a:rPr lang="nl-NL" dirty="0" err="1"/>
              <a:t>chronicity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smtClean="0"/>
              <a:t>dataset</a:t>
            </a: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en-US" dirty="0" smtClean="0"/>
              <a:t>Result: two rules predicting chronicity</a:t>
            </a:r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endParaRPr lang="en-US" dirty="0"/>
          </a:p>
          <a:p>
            <a:pPr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endParaRPr lang="en-US" dirty="0" smtClean="0"/>
          </a:p>
          <a:p>
            <a:pPr marL="0" indent="0">
              <a:buClr>
                <a:schemeClr val="bg2">
                  <a:lumMod val="50000"/>
                </a:schemeClr>
              </a:buClr>
              <a:buSzPct val="60000"/>
              <a:buNone/>
            </a:pPr>
            <a:r>
              <a:rPr lang="en-US" dirty="0" smtClean="0">
                <a:solidFill>
                  <a:schemeClr val="bg1"/>
                </a:solidFill>
              </a:rPr>
              <a:t>HHHAHHH</a:t>
            </a:r>
            <a:endParaRPr lang="nl-N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6" t="39070" r="13188" b="12834"/>
          <a:stretch/>
        </p:blipFill>
        <p:spPr bwMode="auto">
          <a:xfrm>
            <a:off x="4139952" y="4225906"/>
            <a:ext cx="3399324" cy="2164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0" t="13500" r="47269" b="39507"/>
          <a:stretch/>
        </p:blipFill>
        <p:spPr bwMode="auto">
          <a:xfrm>
            <a:off x="1131635" y="3429000"/>
            <a:ext cx="3318078" cy="211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251960" y="4606412"/>
            <a:ext cx="64807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8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rule ensembles: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51960" y="4606412"/>
            <a:ext cx="648072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5" t="24500" r="29125" b="32831"/>
          <a:stretch/>
        </p:blipFill>
        <p:spPr bwMode="auto">
          <a:xfrm>
            <a:off x="505546" y="1556792"/>
            <a:ext cx="8140900" cy="4736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20272" y="5877272"/>
            <a:ext cx="1872208" cy="6480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938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Fitting prediction rule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Rulefit</a:t>
            </a:r>
            <a:r>
              <a:rPr lang="en-US" dirty="0"/>
              <a:t> </a:t>
            </a:r>
            <a:r>
              <a:rPr lang="en-US" dirty="0" smtClean="0"/>
              <a:t>software: not so user-friendly</a:t>
            </a:r>
          </a:p>
          <a:p>
            <a:pPr marL="0" indent="0">
              <a:buNone/>
            </a:pPr>
            <a:r>
              <a:rPr lang="en-US" dirty="0"/>
              <a:t>N</a:t>
            </a:r>
            <a:r>
              <a:rPr lang="en-US" dirty="0" smtClean="0"/>
              <a:t>ew R package: pre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well-documented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more flexible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allows for plotting the ensemble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uses algorithm for deriving rules that does not suffer from biased variable selection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Available from GitHub and CRAN</a:t>
            </a:r>
          </a:p>
        </p:txBody>
      </p:sp>
    </p:spTree>
    <p:extLst>
      <p:ext uri="{BB962C8B-B14F-4D97-AF65-F5344CB8AC3E}">
        <p14:creationId xmlns:p14="http://schemas.microsoft.com/office/powerpoint/2010/main" val="50628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Rulefit</a:t>
            </a:r>
            <a:r>
              <a:rPr lang="en-US" dirty="0" smtClean="0"/>
              <a:t> algorithm for deriving prediction rule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200" dirty="0"/>
              <a:t>Take sub- or bootstrap samples from training data</a:t>
            </a:r>
          </a:p>
          <a:p>
            <a:pPr marL="514350" indent="-514350">
              <a:buAutoNum type="arabicParenR"/>
            </a:pPr>
            <a:r>
              <a:rPr lang="en-US" sz="2200" dirty="0" smtClean="0"/>
              <a:t>Grow </a:t>
            </a:r>
            <a:r>
              <a:rPr lang="en-US" sz="2200" dirty="0"/>
              <a:t>tree on every </a:t>
            </a:r>
            <a:r>
              <a:rPr lang="en-US" sz="2200" dirty="0" smtClean="0"/>
              <a:t>sample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Using 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classification and regression tree algorithm of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Breiman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et al. (1984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sz="2200" dirty="0"/>
          </a:p>
          <a:p>
            <a:pPr marL="514350" indent="-514350">
              <a:buAutoNum type="arabicParenR"/>
            </a:pPr>
            <a:r>
              <a:rPr lang="en-US" sz="2200" dirty="0" smtClean="0"/>
              <a:t>Create </a:t>
            </a:r>
            <a:r>
              <a:rPr lang="en-US" sz="2200" dirty="0"/>
              <a:t>initial ensemble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Include every node from every tree as a rule, and/or</a:t>
            </a:r>
          </a:p>
          <a:p>
            <a:pPr marL="1144800" lvl="3" indent="-342000">
              <a:buFontTx/>
              <a:buChar char="-"/>
            </a:pP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Include predictor variables as linear functions</a:t>
            </a:r>
          </a:p>
          <a:p>
            <a:pPr marL="514350" indent="-514350">
              <a:buAutoNum type="arabicParenR"/>
            </a:pPr>
            <a:r>
              <a:rPr lang="en-US" sz="2200" dirty="0" smtClean="0"/>
              <a:t>Select </a:t>
            </a:r>
            <a:r>
              <a:rPr lang="en-US" sz="2200" dirty="0"/>
              <a:t>final ensemble by sparse regression on training data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 smtClean="0">
                <a:solidFill>
                  <a:srgbClr val="EEECE1">
                    <a:lumMod val="50000"/>
                  </a:srgbClr>
                </a:solidFill>
              </a:rPr>
              <a:t>Lasso, ridge or elastic net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 smtClean="0">
                <a:solidFill>
                  <a:srgbClr val="EEECE1">
                    <a:lumMod val="50000"/>
                  </a:srgbClr>
                </a:solidFill>
              </a:rPr>
              <a:t>Optimal value of penalty term determined by k-fold cv</a:t>
            </a:r>
          </a:p>
        </p:txBody>
      </p:sp>
    </p:spTree>
    <p:extLst>
      <p:ext uri="{BB962C8B-B14F-4D97-AF65-F5344CB8AC3E}">
        <p14:creationId xmlns:p14="http://schemas.microsoft.com/office/powerpoint/2010/main" val="3358307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 algorithm for deriving prediction rule ensembles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AutoNum type="arabicParenR"/>
            </a:pPr>
            <a:r>
              <a:rPr lang="en-US" sz="2200" dirty="0"/>
              <a:t>Take sub- or bootstrap samples from training data</a:t>
            </a:r>
          </a:p>
          <a:p>
            <a:pPr marL="514350" indent="-514350">
              <a:buAutoNum type="arabicParenR"/>
            </a:pPr>
            <a:r>
              <a:rPr lang="en-US" sz="2200" dirty="0"/>
              <a:t>Grow tree on every sample</a:t>
            </a:r>
          </a:p>
          <a:p>
            <a:pPr lvl="2" indent="-342900"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Unbiased recursive 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partitioning (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Hothorn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Zeileis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 &amp;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</a:rPr>
              <a:t>Hornik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</a:rPr>
              <a:t>, 2006)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  <a:p>
            <a:pPr lvl="2" indent="-342900"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Boosting: learning rate &gt; 0 </a:t>
            </a:r>
          </a:p>
          <a:p>
            <a:pPr marL="1144800" lvl="3" indent="-342000"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Random forest: Use random subset of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mtry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variables for split selection</a:t>
            </a:r>
          </a:p>
          <a:p>
            <a:pPr marL="514350" indent="-514350">
              <a:buAutoNum type="arabicParenR"/>
            </a:pPr>
            <a:r>
              <a:rPr lang="en-US" sz="2200" dirty="0"/>
              <a:t>Create initial ensemble</a:t>
            </a:r>
          </a:p>
          <a:p>
            <a:pPr marL="1144800" lvl="3" indent="-342000"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Include every node from every tree as a rule, and/or</a:t>
            </a:r>
          </a:p>
          <a:p>
            <a:pPr marL="1144800" lvl="3" indent="-342000">
              <a:buFontTx/>
              <a:buChar char="-"/>
            </a:pP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Include predictor variables as linear functions</a:t>
            </a:r>
          </a:p>
          <a:p>
            <a:pPr marL="514350" indent="-514350">
              <a:buAutoNum type="arabicParenR"/>
            </a:pPr>
            <a:r>
              <a:rPr lang="en-US" sz="2200" dirty="0"/>
              <a:t>Select final ensemble by sparse regression on training data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>
                <a:solidFill>
                  <a:srgbClr val="EEECE1">
                    <a:lumMod val="50000"/>
                  </a:srgbClr>
                </a:solidFill>
              </a:rPr>
              <a:t>Lasso, ridge or elastic net</a:t>
            </a:r>
          </a:p>
          <a:p>
            <a:pPr lvl="2" indent="-342000">
              <a:buFont typeface="Calibri" panose="020F0502020204030204" pitchFamily="34" charset="0"/>
              <a:buChar char="‐"/>
            </a:pPr>
            <a:r>
              <a:rPr lang="en-US" sz="2200" dirty="0">
                <a:solidFill>
                  <a:srgbClr val="EEECE1">
                    <a:lumMod val="50000"/>
                  </a:srgbClr>
                </a:solidFill>
              </a:rPr>
              <a:t>Optimal value of penalty term determined by k-fold cv</a:t>
            </a: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468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Does pre </a:t>
            </a:r>
            <a:r>
              <a:rPr lang="en-US" dirty="0" smtClean="0"/>
              <a:t>kill the bad?</a:t>
            </a:r>
          </a:p>
          <a:p>
            <a:pPr marL="0" indent="0">
              <a:buNone/>
            </a:pPr>
            <a:r>
              <a:rPr lang="en-US" dirty="0" smtClean="0"/>
              <a:t>Does the </a:t>
            </a:r>
            <a:r>
              <a:rPr lang="en-US" dirty="0" smtClean="0"/>
              <a:t>good survive?</a:t>
            </a:r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212976"/>
            <a:ext cx="4680520" cy="234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77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</a:t>
            </a:r>
            <a:r>
              <a:rPr lang="en-US" dirty="0" smtClean="0"/>
              <a:t>simulation results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PRE vs. linear </a:t>
            </a:r>
            <a:r>
              <a:rPr lang="en-US" dirty="0" smtClean="0"/>
              <a:t>lasso regression, </a:t>
            </a:r>
            <a:r>
              <a:rPr lang="en-US" dirty="0" smtClean="0"/>
              <a:t>random forest and single tree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Data-generating parameters:</a:t>
            </a:r>
          </a:p>
          <a:p>
            <a:pPr lvl="1">
              <a:buFontTx/>
              <a:buChar char="-"/>
            </a:pPr>
            <a:r>
              <a:rPr lang="en-US" dirty="0" smtClean="0"/>
              <a:t>Sample size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250 – 1,000</a:t>
            </a:r>
          </a:p>
          <a:p>
            <a:pPr lvl="1">
              <a:buFontTx/>
              <a:buChar char="-"/>
            </a:pPr>
            <a:r>
              <a:rPr lang="en-US" dirty="0" smtClean="0"/>
              <a:t>Signal / noise ratio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.25 - .50</a:t>
            </a:r>
          </a:p>
          <a:p>
            <a:pPr lvl="1">
              <a:buFontTx/>
              <a:buChar char="-"/>
            </a:pPr>
            <a:r>
              <a:rPr lang="en-US" dirty="0" smtClean="0"/>
              <a:t>True model 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linear,  rules,  rules + linear,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tree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>
              <a:buFontTx/>
              <a:buChar char="-"/>
            </a:pPr>
            <a:r>
              <a:rPr lang="en-US" dirty="0" smtClean="0"/>
              <a:t>Number of noise variables</a:t>
            </a:r>
          </a:p>
          <a:p>
            <a:pPr marL="914400" lvl="2" indent="0">
              <a:buNone/>
            </a:pP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15 – 85</a:t>
            </a:r>
          </a:p>
          <a:p>
            <a:pPr marL="914400" lvl="2" indent="0">
              <a:buNone/>
            </a:pPr>
            <a:endParaRPr lang="nl-NL" dirty="0">
              <a:solidFill>
                <a:schemeClr val="bg2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dirty="0"/>
              <a:t>≈ 1,500 </a:t>
            </a:r>
            <a:r>
              <a:rPr lang="en-US" dirty="0" smtClean="0"/>
              <a:t>datasets</a:t>
            </a:r>
            <a:endParaRPr lang="en-US" dirty="0"/>
          </a:p>
          <a:p>
            <a:pPr marL="11430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888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accuracy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2"/>
          <a:stretch/>
        </p:blipFill>
        <p:spPr bwMode="auto">
          <a:xfrm>
            <a:off x="683568" y="1232461"/>
            <a:ext cx="7876137" cy="544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85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Interpretability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7"/>
          <a:stretch/>
        </p:blipFill>
        <p:spPr bwMode="auto">
          <a:xfrm>
            <a:off x="683568" y="1328439"/>
            <a:ext cx="7920881" cy="551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7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</a:t>
            </a:r>
            <a:r>
              <a:rPr lang="en-US" dirty="0" smtClean="0"/>
              <a:t>are recursive partitioning methods?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Recursive partitioning methods </a:t>
            </a:r>
          </a:p>
          <a:p>
            <a:pPr marL="514350" indent="-514350">
              <a:buAutoNum type="alphaLcParenR"/>
            </a:pPr>
            <a:r>
              <a:rPr lang="en-US" dirty="0" smtClean="0"/>
              <a:t>recursively split the observations in a dataset based on their predictor variable values</a:t>
            </a:r>
          </a:p>
          <a:p>
            <a:pPr marL="514350" indent="-514350">
              <a:buAutoNum type="alphaLcParenR"/>
            </a:pPr>
            <a:r>
              <a:rPr lang="en-US" dirty="0"/>
              <a:t>i</a:t>
            </a:r>
            <a:r>
              <a:rPr lang="en-US" dirty="0" smtClean="0"/>
              <a:t>nto subgroups of observations that are increasingly similar in terms of the outcome.</a:t>
            </a:r>
          </a:p>
          <a:p>
            <a:pPr marL="514350" indent="-514350">
              <a:buAutoNum type="alphaLcParenR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Subgroups can be depicted as rectangular areas or nodes of a tree</a:t>
            </a:r>
          </a:p>
          <a:p>
            <a:pPr marL="514350" indent="-514350">
              <a:buAutoNum type="alphaLcParenR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6" name="Picture 2" descr="http://upload.wikimedia.org/wikipedia/en/7/70/Bob_at_Eas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4" y="2060848"/>
            <a:ext cx="3332138" cy="4307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97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 smtClean="0"/>
              <a:t>A trade-off between accuracy and interpretability applies (very small ensembles have lower accuracy) </a:t>
            </a:r>
          </a:p>
          <a:p>
            <a:pPr>
              <a:buFontTx/>
              <a:buChar char="-"/>
            </a:pPr>
            <a:r>
              <a:rPr lang="en-US" dirty="0" smtClean="0"/>
              <a:t>Like with random forests, many tuning parameters, have to be chosen wisely</a:t>
            </a:r>
          </a:p>
          <a:p>
            <a:pPr>
              <a:buFontTx/>
              <a:buChar char="-"/>
            </a:pPr>
            <a:r>
              <a:rPr lang="en-US" dirty="0" smtClean="0"/>
              <a:t>Much work to do still. Next aim: multilevel dataset structures</a:t>
            </a:r>
          </a:p>
        </p:txBody>
      </p:sp>
    </p:spTree>
    <p:extLst>
      <p:ext uri="{BB962C8B-B14F-4D97-AF65-F5344CB8AC3E}">
        <p14:creationId xmlns:p14="http://schemas.microsoft.com/office/powerpoint/2010/main" val="20321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55000" lnSpcReduction="20000"/>
          </a:bodyPr>
          <a:lstStyle/>
          <a:p>
            <a:pPr marL="540000" indent="-540000">
              <a:lnSpc>
                <a:spcPct val="120000"/>
              </a:lnSpc>
              <a:buNone/>
            </a:pPr>
            <a:r>
              <a:rPr lang="en-US" b="1" dirty="0">
                <a:hlinkClick r:id="rId2"/>
              </a:rPr>
              <a:t>https://</a:t>
            </a:r>
            <a:r>
              <a:rPr lang="en-US" b="1" dirty="0" smtClean="0">
                <a:hlinkClick r:id="rId2"/>
              </a:rPr>
              <a:t>tinyurl.com/pre-tutorial</a:t>
            </a:r>
            <a:endParaRPr lang="en-US" b="1" dirty="0" smtClean="0"/>
          </a:p>
          <a:p>
            <a:pPr marL="540000" indent="-540000">
              <a:lnSpc>
                <a:spcPct val="120000"/>
              </a:lnSpc>
              <a:buNone/>
            </a:pPr>
            <a:endParaRPr lang="en-US" b="1" dirty="0"/>
          </a:p>
          <a:p>
            <a:pPr marL="540000" indent="-540000">
              <a:lnSpc>
                <a:spcPct val="120000"/>
              </a:lnSpc>
              <a:buNone/>
            </a:pPr>
            <a:r>
              <a:rPr lang="en-US" b="1" dirty="0" smtClean="0"/>
              <a:t>Prediction rule ensembles: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 smtClean="0"/>
              <a:t>Fokkema</a:t>
            </a:r>
            <a:r>
              <a:rPr lang="en-US" dirty="0" smtClean="0"/>
              <a:t>, M., Smits, N., </a:t>
            </a:r>
            <a:r>
              <a:rPr lang="en-US" dirty="0" err="1" smtClean="0"/>
              <a:t>Kelderman</a:t>
            </a:r>
            <a:r>
              <a:rPr lang="en-US" dirty="0" smtClean="0"/>
              <a:t>, H., &amp; </a:t>
            </a:r>
            <a:r>
              <a:rPr lang="en-US" dirty="0" err="1" smtClean="0"/>
              <a:t>Penninx</a:t>
            </a:r>
            <a:r>
              <a:rPr lang="en-US" dirty="0" smtClean="0"/>
              <a:t>, B. W. (2015a). Connecting clinical and actuarial prediction with rule-based methods. </a:t>
            </a:r>
            <a:r>
              <a:rPr lang="en-US" i="1" dirty="0" smtClean="0"/>
              <a:t>Psychological Assessment, 27</a:t>
            </a:r>
            <a:r>
              <a:rPr lang="en-US" dirty="0" smtClean="0"/>
              <a:t>(2), 636.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 smtClean="0"/>
              <a:t>Fokkema</a:t>
            </a:r>
            <a:r>
              <a:rPr lang="en-US" dirty="0" smtClean="0"/>
              <a:t>, M. (2017). Pre: Prediction Rule Ensembles. R package version 0.2.1; available from </a:t>
            </a:r>
            <a:r>
              <a:rPr lang="en-US" dirty="0" smtClean="0">
                <a:hlinkClick r:id="rId3"/>
              </a:rPr>
              <a:t>https://github.com/marjoleinF/pre</a:t>
            </a:r>
            <a:r>
              <a:rPr lang="en-US" dirty="0" smtClean="0"/>
              <a:t>.</a:t>
            </a:r>
          </a:p>
          <a:p>
            <a:pPr marL="540000" indent="-540000">
              <a:lnSpc>
                <a:spcPct val="120000"/>
              </a:lnSpc>
              <a:buNone/>
            </a:pPr>
            <a:r>
              <a:rPr lang="nl-NL" dirty="0" smtClean="0"/>
              <a:t>Friedman, J. H., &amp; </a:t>
            </a:r>
            <a:r>
              <a:rPr lang="nl-NL" dirty="0" err="1" smtClean="0"/>
              <a:t>Popescu</a:t>
            </a:r>
            <a:r>
              <a:rPr lang="nl-NL" dirty="0" smtClean="0"/>
              <a:t>, B. E. (2008). </a:t>
            </a:r>
            <a:r>
              <a:rPr lang="nl-NL" dirty="0" err="1" smtClean="0"/>
              <a:t>Predictive</a:t>
            </a:r>
            <a:r>
              <a:rPr lang="nl-NL" dirty="0" smtClean="0"/>
              <a:t> </a:t>
            </a:r>
            <a:r>
              <a:rPr lang="nl-NL" dirty="0" err="1" smtClean="0"/>
              <a:t>learning</a:t>
            </a:r>
            <a:r>
              <a:rPr lang="nl-NL" dirty="0" smtClean="0"/>
              <a:t> via </a:t>
            </a:r>
            <a:r>
              <a:rPr lang="nl-NL" dirty="0" err="1" smtClean="0"/>
              <a:t>rule</a:t>
            </a:r>
            <a:r>
              <a:rPr lang="nl-NL" dirty="0" smtClean="0"/>
              <a:t> ensembles. </a:t>
            </a:r>
            <a:r>
              <a:rPr lang="nl-NL" i="1" dirty="0" smtClean="0"/>
              <a:t>The </a:t>
            </a:r>
            <a:r>
              <a:rPr lang="nl-NL" i="1" dirty="0" err="1" smtClean="0"/>
              <a:t>Annals</a:t>
            </a:r>
            <a:r>
              <a:rPr lang="nl-NL" i="1" dirty="0" smtClean="0"/>
              <a:t> of </a:t>
            </a:r>
            <a:r>
              <a:rPr lang="nl-NL" i="1" dirty="0" err="1" smtClean="0"/>
              <a:t>Applied</a:t>
            </a:r>
            <a:r>
              <a:rPr lang="nl-NL" i="1" dirty="0" smtClean="0"/>
              <a:t> </a:t>
            </a:r>
            <a:r>
              <a:rPr lang="nl-NL" i="1" dirty="0" err="1" smtClean="0"/>
              <a:t>Statistics</a:t>
            </a:r>
            <a:r>
              <a:rPr lang="nl-NL" i="1" dirty="0" smtClean="0"/>
              <a:t>, 2</a:t>
            </a:r>
            <a:r>
              <a:rPr lang="nl-NL" dirty="0" smtClean="0"/>
              <a:t>(3), 916-954.</a:t>
            </a:r>
            <a:endParaRPr lang="en-US" dirty="0" smtClean="0"/>
          </a:p>
          <a:p>
            <a:pPr marL="540000" indent="-540000">
              <a:lnSpc>
                <a:spcPct val="120000"/>
              </a:lnSpc>
              <a:buNone/>
            </a:pPr>
            <a:r>
              <a:rPr lang="en-US" dirty="0" err="1" smtClean="0"/>
              <a:t>Geraedts</a:t>
            </a:r>
            <a:r>
              <a:rPr lang="en-US" dirty="0" smtClean="0"/>
              <a:t>, A. S., </a:t>
            </a:r>
            <a:r>
              <a:rPr lang="en-US" dirty="0" err="1" smtClean="0"/>
              <a:t>Fokkema</a:t>
            </a:r>
            <a:r>
              <a:rPr lang="en-US" dirty="0" smtClean="0"/>
              <a:t>, M., </a:t>
            </a:r>
            <a:r>
              <a:rPr lang="en-US" dirty="0" err="1" smtClean="0"/>
              <a:t>Kleiboer</a:t>
            </a:r>
            <a:r>
              <a:rPr lang="en-US" dirty="0" smtClean="0"/>
              <a:t>, A. M., Smit, F., </a:t>
            </a:r>
            <a:r>
              <a:rPr lang="en-US" dirty="0" err="1" smtClean="0"/>
              <a:t>Wiezer</a:t>
            </a:r>
            <a:r>
              <a:rPr lang="en-US" dirty="0" smtClean="0"/>
              <a:t>, N. W., </a:t>
            </a:r>
            <a:r>
              <a:rPr lang="en-US" dirty="0" err="1" smtClean="0"/>
              <a:t>Majo</a:t>
            </a:r>
            <a:r>
              <a:rPr lang="en-US" dirty="0" smtClean="0"/>
              <a:t>, M. C., ... &amp; </a:t>
            </a:r>
            <a:r>
              <a:rPr lang="en-US" dirty="0" err="1" smtClean="0"/>
              <a:t>Penninx</a:t>
            </a:r>
            <a:r>
              <a:rPr lang="en-US" dirty="0" smtClean="0"/>
              <a:t>, B. W. (2014). The longitudinal prediction of costs due to health care uptake and productivity losses in a cohort of employees with and without depression or anxiety. </a:t>
            </a:r>
            <a:r>
              <a:rPr lang="en-US" i="1" dirty="0" smtClean="0"/>
              <a:t>Journal of Occupational and Environmental Medicine, 56</a:t>
            </a:r>
            <a:r>
              <a:rPr lang="en-US" dirty="0" smtClean="0"/>
              <a:t>(8), 794-801.</a:t>
            </a:r>
          </a:p>
          <a:p>
            <a:pPr marL="0" indent="0">
              <a:buNone/>
            </a:pPr>
            <a:endParaRPr lang="nl-NL" dirty="0" smtClean="0">
              <a:hlinkClick r:id="rId3"/>
            </a:endParaRPr>
          </a:p>
          <a:p>
            <a:pPr marL="0" indent="0">
              <a:buNone/>
            </a:pPr>
            <a:endParaRPr lang="nl-NL" dirty="0" smtClean="0">
              <a:hlinkClick r:id="rId3"/>
            </a:endParaRPr>
          </a:p>
          <a:p>
            <a:pPr marL="540000" indent="-540000">
              <a:lnSpc>
                <a:spcPct val="120000"/>
              </a:lnSpc>
              <a:buNone/>
            </a:pPr>
            <a:endParaRPr lang="en-US" dirty="0"/>
          </a:p>
          <a:p>
            <a:pPr marL="540000" indent="-540000">
              <a:lnSpc>
                <a:spcPct val="12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21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17953" r="19629" b="23301"/>
          <a:stretch/>
        </p:blipFill>
        <p:spPr bwMode="auto">
          <a:xfrm>
            <a:off x="323528" y="1700808"/>
            <a:ext cx="8491173" cy="422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734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tree methods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Data-analytic flexibility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Predictor variables may be categorical, ordinal or continuous</a:t>
            </a:r>
          </a:p>
          <a:p>
            <a:pPr lvl="2">
              <a:buFontTx/>
              <a:buChar char="-"/>
            </a:pPr>
            <a:r>
              <a:rPr lang="en-US" dirty="0" smtClean="0"/>
              <a:t>No (few) </a:t>
            </a:r>
            <a:r>
              <a:rPr lang="en-US" dirty="0"/>
              <a:t>assumptions about </a:t>
            </a:r>
            <a:r>
              <a:rPr lang="en-US" dirty="0" smtClean="0"/>
              <a:t>the data distribution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Automatically accommodate interactions and non-linear effects</a:t>
            </a:r>
          </a:p>
          <a:p>
            <a:pPr lvl="2">
              <a:buFontTx/>
              <a:buChar char="-"/>
            </a:pPr>
            <a:r>
              <a:rPr lang="en-US" dirty="0" smtClean="0"/>
              <a:t>Can deal with many potential predictor variables</a:t>
            </a:r>
          </a:p>
          <a:p>
            <a:pPr lvl="2">
              <a:buFontTx/>
              <a:buChar char="-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Easy to interpret and apply</a:t>
            </a:r>
          </a:p>
          <a:p>
            <a:pPr lvl="2">
              <a:buFontTx/>
              <a:buChar char="-"/>
            </a:pPr>
            <a:r>
              <a:rPr lang="en-US" dirty="0" smtClean="0"/>
              <a:t>Direct identification of subgroups</a:t>
            </a:r>
          </a:p>
          <a:p>
            <a:pPr lvl="2">
              <a:buFontTx/>
              <a:buChar char="-"/>
            </a:pPr>
            <a:r>
              <a:rPr lang="en-US" dirty="0" smtClean="0"/>
              <a:t>Easy to use in decision making</a:t>
            </a:r>
          </a:p>
          <a:p>
            <a:pPr lvl="2">
              <a:buFontTx/>
              <a:buChar char="-"/>
            </a:pPr>
            <a:r>
              <a:rPr lang="en-US" dirty="0" smtClean="0"/>
              <a:t>Not all variables need to be assessed</a:t>
            </a:r>
          </a:p>
        </p:txBody>
      </p:sp>
    </p:spTree>
    <p:extLst>
      <p:ext uri="{BB962C8B-B14F-4D97-AF65-F5344CB8AC3E}">
        <p14:creationId xmlns:p14="http://schemas.microsoft.com/office/powerpoint/2010/main" val="254356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Tree method I: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mixed-effects </a:t>
            </a:r>
            <a:r>
              <a:rPr lang="en-US" dirty="0"/>
              <a:t>model trees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77500" lnSpcReduction="20000"/>
          </a:bodyPr>
          <a:lstStyle/>
          <a:p>
            <a:pPr marL="0" lvl="0" indent="0">
              <a:spcBef>
                <a:spcPts val="700"/>
              </a:spcBef>
              <a:buClr>
                <a:schemeClr val="bg2">
                  <a:lumMod val="50000"/>
                </a:schemeClr>
              </a:buClr>
              <a:buSzPct val="60000"/>
              <a:buNone/>
            </a:pPr>
            <a:r>
              <a:rPr lang="en-US" dirty="0" smtClean="0">
                <a:solidFill>
                  <a:prstClr val="black"/>
                </a:solidFill>
                <a:latin typeface="Calibri" pitchFamily="34" charset="0"/>
              </a:rPr>
              <a:t>Motivation: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Finding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 moderators in IPDMA dataset of on </a:t>
            </a: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depression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treatments</a:t>
            </a:r>
            <a:endParaRPr lang="nl-NL" dirty="0" smtClean="0">
              <a:solidFill>
                <a:prstClr val="black"/>
              </a:solidFill>
              <a:latin typeface="Calibri" pitchFamily="34" charset="0"/>
            </a:endParaRPr>
          </a:p>
          <a:p>
            <a:pPr lvl="0">
              <a:spcBef>
                <a:spcPts val="700"/>
              </a:spcBef>
              <a:buClr>
                <a:schemeClr val="bg2">
                  <a:lumMod val="50000"/>
                </a:schemeClr>
              </a:buClr>
              <a:buSzPct val="60000"/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prstClr val="black"/>
                </a:solidFill>
                <a:latin typeface="Calibri" pitchFamily="34" charset="0"/>
              </a:rPr>
              <a:t>Pooled datasets (N = 694) from 7 RCTs comparing</a:t>
            </a:r>
            <a:endParaRPr lang="nl-NL" dirty="0" smtClean="0">
              <a:solidFill>
                <a:prstClr val="black"/>
              </a:solidFill>
              <a:latin typeface="Calibri" pitchFamily="34" charset="0"/>
            </a:endParaRP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Cognitive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Behavioral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Therapy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(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CBT)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Pharmaco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therapy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(PHA)</a:t>
            </a:r>
          </a:p>
          <a:p>
            <a:pPr marL="320040" lvl="0" indent="-320040">
              <a:spcBef>
                <a:spcPts val="700"/>
              </a:spcBef>
              <a:buClr>
                <a:schemeClr val="bg2">
                  <a:lumMod val="50000"/>
                </a:schemeClr>
              </a:buClr>
              <a:buSzPct val="60000"/>
              <a:buFont typeface="Wingdings"/>
              <a:buChar char=""/>
            </a:pP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Outcome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: posttreatment score on 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HDRS</a:t>
            </a:r>
            <a:endParaRPr lang="nl-NL" dirty="0">
              <a:solidFill>
                <a:prstClr val="black"/>
              </a:solidFill>
              <a:latin typeface="Calibri" pitchFamily="34" charset="0"/>
            </a:endParaRPr>
          </a:p>
          <a:p>
            <a:pPr marL="320040" lvl="0" indent="-320040">
              <a:spcBef>
                <a:spcPts val="700"/>
              </a:spcBef>
              <a:buClr>
                <a:schemeClr val="bg2">
                  <a:lumMod val="50000"/>
                </a:schemeClr>
              </a:buClr>
              <a:buSzPct val="60000"/>
              <a:buFont typeface="Wingdings"/>
              <a:buChar char=""/>
            </a:pPr>
            <a:r>
              <a:rPr lang="nl-NL" dirty="0" err="1" smtClean="0">
                <a:solidFill>
                  <a:prstClr val="black"/>
                </a:solidFill>
                <a:latin typeface="Calibri" pitchFamily="34" charset="0"/>
              </a:rPr>
              <a:t>Potential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moderators of treatment effect: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Age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Gender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Educational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level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Pretreatment </a:t>
            </a:r>
            <a:r>
              <a:rPr lang="nl-NL" dirty="0" smtClean="0">
                <a:solidFill>
                  <a:prstClr val="black"/>
                </a:solidFill>
                <a:latin typeface="Calibri" pitchFamily="34" charset="0"/>
              </a:rPr>
              <a:t>HDRS score</a:t>
            </a:r>
            <a:endParaRPr lang="nl-NL" dirty="0">
              <a:solidFill>
                <a:prstClr val="black"/>
              </a:solidFill>
              <a:latin typeface="Calibri" pitchFamily="34" charset="0"/>
            </a:endParaRP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Presence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of </a:t>
            </a: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comorbid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</a:t>
            </a:r>
            <a:r>
              <a:rPr lang="nl-NL" dirty="0" err="1">
                <a:solidFill>
                  <a:prstClr val="black"/>
                </a:solidFill>
                <a:latin typeface="Calibri" pitchFamily="34" charset="0"/>
              </a:rPr>
              <a:t>anxiety</a:t>
            </a:r>
            <a:r>
              <a:rPr lang="nl-NL" dirty="0">
                <a:solidFill>
                  <a:prstClr val="black"/>
                </a:solidFill>
                <a:latin typeface="Calibri" pitchFamily="34" charset="0"/>
              </a:rPr>
              <a:t> disorder</a:t>
            </a:r>
          </a:p>
          <a:p>
            <a:pPr marL="640080" lvl="1" indent="-274320">
              <a:spcBef>
                <a:spcPts val="550"/>
              </a:spcBef>
              <a:buClr>
                <a:schemeClr val="bg2">
                  <a:lumMod val="75000"/>
                </a:schemeClr>
              </a:buClr>
              <a:buSzPct val="70000"/>
              <a:buFont typeface="Wingdings 2"/>
              <a:buChar char=""/>
            </a:pPr>
            <a:r>
              <a:rPr lang="en-US" dirty="0" smtClean="0">
                <a:solidFill>
                  <a:prstClr val="black"/>
                </a:solidFill>
                <a:latin typeface="Calibri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835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Calibri" pitchFamily="34" charset="0"/>
              </a:rPr>
              <a:t>Model-</a:t>
            </a:r>
            <a:r>
              <a:rPr lang="nl-NL" dirty="0" err="1">
                <a:latin typeface="Calibri" pitchFamily="34" charset="0"/>
              </a:rPr>
              <a:t>based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recursive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partitioning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dirty="0">
                <a:latin typeface="Calibri" pitchFamily="34" charset="0"/>
              </a:rPr>
              <a:t>Framework </a:t>
            </a:r>
            <a:r>
              <a:rPr lang="nl-NL" dirty="0" err="1">
                <a:latin typeface="Calibri" pitchFamily="34" charset="0"/>
              </a:rPr>
              <a:t>developed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by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Zeileis</a:t>
            </a:r>
            <a:r>
              <a:rPr lang="nl-NL" dirty="0">
                <a:latin typeface="Calibri" pitchFamily="34" charset="0"/>
              </a:rPr>
              <a:t>, </a:t>
            </a:r>
            <a:r>
              <a:rPr lang="nl-NL" dirty="0" err="1">
                <a:latin typeface="Calibri" pitchFamily="34" charset="0"/>
              </a:rPr>
              <a:t>Hothorn</a:t>
            </a:r>
            <a:r>
              <a:rPr lang="nl-NL" dirty="0">
                <a:latin typeface="Calibri" pitchFamily="34" charset="0"/>
              </a:rPr>
              <a:t> &amp; </a:t>
            </a:r>
            <a:r>
              <a:rPr lang="nl-NL" dirty="0" err="1">
                <a:latin typeface="Calibri" pitchFamily="34" charset="0"/>
              </a:rPr>
              <a:t>Hornik</a:t>
            </a:r>
            <a:r>
              <a:rPr lang="nl-NL" dirty="0">
                <a:latin typeface="Calibri" pitchFamily="34" charset="0"/>
              </a:rPr>
              <a:t> (2008)</a:t>
            </a:r>
          </a:p>
          <a:p>
            <a:pPr marL="0" indent="0">
              <a:buNone/>
            </a:pPr>
            <a:r>
              <a:rPr lang="nl-NL" dirty="0">
                <a:latin typeface="Calibri" pitchFamily="34" charset="0"/>
              </a:rPr>
              <a:t>Rationale: </a:t>
            </a:r>
          </a:p>
          <a:p>
            <a:pPr lvl="1"/>
            <a:r>
              <a:rPr lang="nl-NL" dirty="0">
                <a:latin typeface="Calibri" pitchFamily="34" charset="0"/>
              </a:rPr>
              <a:t>An overal </a:t>
            </a:r>
            <a:r>
              <a:rPr lang="nl-NL" dirty="0" err="1">
                <a:latin typeface="Calibri" pitchFamily="34" charset="0"/>
              </a:rPr>
              <a:t>parametric</a:t>
            </a:r>
            <a:r>
              <a:rPr lang="nl-NL" dirty="0">
                <a:latin typeface="Calibri" pitchFamily="34" charset="0"/>
              </a:rPr>
              <a:t> model (e.g., </a:t>
            </a:r>
            <a:r>
              <a:rPr lang="nl-NL" b="1" i="1" dirty="0">
                <a:latin typeface="Calibri" pitchFamily="34" charset="0"/>
              </a:rPr>
              <a:t>y</a:t>
            </a:r>
            <a:r>
              <a:rPr lang="nl-NL" i="1" dirty="0">
                <a:latin typeface="Calibri" pitchFamily="34" charset="0"/>
              </a:rPr>
              <a:t> = </a:t>
            </a:r>
            <a:r>
              <a:rPr lang="nl-NL" b="1" i="1" dirty="0">
                <a:latin typeface="Calibri" pitchFamily="34" charset="0"/>
              </a:rPr>
              <a:t>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b="1" i="1" dirty="0">
                <a:latin typeface="Calibri" pitchFamily="34" charset="0"/>
                <a:cs typeface="Times New Roman"/>
              </a:rPr>
              <a:t> </a:t>
            </a:r>
            <a:r>
              <a:rPr lang="nl-NL" i="1" dirty="0">
                <a:latin typeface="Calibri" pitchFamily="34" charset="0"/>
                <a:cs typeface="Times New Roman"/>
              </a:rPr>
              <a:t>+ </a:t>
            </a:r>
            <a:r>
              <a:rPr lang="el-GR" b="1" i="1" dirty="0">
                <a:latin typeface="Calibri" pitchFamily="34" charset="0"/>
                <a:cs typeface="Times New Roman"/>
              </a:rPr>
              <a:t>ε</a:t>
            </a:r>
            <a:r>
              <a:rPr lang="nl-NL" dirty="0">
                <a:latin typeface="Calibri" pitchFamily="34" charset="0"/>
              </a:rPr>
              <a:t>) </a:t>
            </a:r>
            <a:r>
              <a:rPr lang="nl-NL" dirty="0" err="1">
                <a:latin typeface="Calibri" pitchFamily="34" charset="0"/>
              </a:rPr>
              <a:t>may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not</a:t>
            </a:r>
            <a:r>
              <a:rPr lang="nl-NL" dirty="0">
                <a:latin typeface="Calibri" pitchFamily="34" charset="0"/>
              </a:rPr>
              <a:t> fit </a:t>
            </a:r>
            <a:r>
              <a:rPr lang="nl-NL" dirty="0" err="1">
                <a:latin typeface="Calibri" pitchFamily="34" charset="0"/>
              </a:rPr>
              <a:t>the</a:t>
            </a:r>
            <a:r>
              <a:rPr lang="nl-NL" dirty="0">
                <a:latin typeface="Calibri" pitchFamily="34" charset="0"/>
              </a:rPr>
              <a:t> data well</a:t>
            </a:r>
          </a:p>
          <a:p>
            <a:pPr lvl="1"/>
            <a:r>
              <a:rPr lang="nl-NL" dirty="0">
                <a:latin typeface="Calibri" pitchFamily="34" charset="0"/>
              </a:rPr>
              <a:t>It </a:t>
            </a:r>
            <a:r>
              <a:rPr lang="nl-NL" dirty="0" err="1">
                <a:latin typeface="Calibri" pitchFamily="34" charset="0"/>
              </a:rPr>
              <a:t>may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be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possible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to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partition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the</a:t>
            </a:r>
            <a:r>
              <a:rPr lang="nl-NL" dirty="0">
                <a:latin typeface="Calibri" pitchFamily="34" charset="0"/>
              </a:rPr>
              <a:t> dataset </a:t>
            </a:r>
            <a:r>
              <a:rPr lang="nl-NL" dirty="0" err="1">
                <a:latin typeface="Calibri" pitchFamily="34" charset="0"/>
              </a:rPr>
              <a:t>with</a:t>
            </a:r>
            <a:r>
              <a:rPr lang="nl-NL" dirty="0">
                <a:latin typeface="Calibri" pitchFamily="34" charset="0"/>
              </a:rPr>
              <a:t> respect </a:t>
            </a:r>
            <a:r>
              <a:rPr lang="nl-NL" dirty="0" err="1">
                <a:latin typeface="Calibri" pitchFamily="34" charset="0"/>
              </a:rPr>
              <a:t>to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additional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covariates</a:t>
            </a:r>
            <a:r>
              <a:rPr lang="nl-NL" dirty="0">
                <a:latin typeface="Calibri" pitchFamily="34" charset="0"/>
              </a:rPr>
              <a:t>, </a:t>
            </a:r>
            <a:r>
              <a:rPr lang="nl-NL" dirty="0" err="1">
                <a:latin typeface="Calibri" pitchFamily="34" charset="0"/>
              </a:rPr>
              <a:t>and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find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better</a:t>
            </a:r>
            <a:r>
              <a:rPr lang="nl-NL" dirty="0">
                <a:latin typeface="Calibri" pitchFamily="34" charset="0"/>
              </a:rPr>
              <a:t>-fitting </a:t>
            </a:r>
            <a:r>
              <a:rPr lang="nl-NL" dirty="0" err="1">
                <a:latin typeface="Calibri" pitchFamily="34" charset="0"/>
              </a:rPr>
              <a:t>models</a:t>
            </a:r>
            <a:r>
              <a:rPr lang="nl-NL" dirty="0">
                <a:latin typeface="Calibri" pitchFamily="34" charset="0"/>
              </a:rPr>
              <a:t> in </a:t>
            </a:r>
            <a:r>
              <a:rPr lang="nl-NL" dirty="0" err="1">
                <a:latin typeface="Calibri" pitchFamily="34" charset="0"/>
              </a:rPr>
              <a:t>each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cell</a:t>
            </a:r>
            <a:r>
              <a:rPr lang="nl-NL" dirty="0">
                <a:latin typeface="Calibri" pitchFamily="34" charset="0"/>
              </a:rPr>
              <a:t> of </a:t>
            </a:r>
            <a:r>
              <a:rPr lang="nl-NL" dirty="0" err="1">
                <a:latin typeface="Calibri" pitchFamily="34" charset="0"/>
              </a:rPr>
              <a:t>the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partition</a:t>
            </a: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r>
              <a:rPr lang="nl-NL" dirty="0" err="1">
                <a:latin typeface="Calibri" pitchFamily="34" charset="0"/>
              </a:rPr>
              <a:t>Resulting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partition</a:t>
            </a:r>
            <a:r>
              <a:rPr lang="nl-NL" dirty="0">
                <a:latin typeface="Calibri" pitchFamily="34" charset="0"/>
              </a:rPr>
              <a:t> is a tree </a:t>
            </a:r>
            <a:r>
              <a:rPr lang="nl-NL" dirty="0" err="1">
                <a:latin typeface="Calibri" pitchFamily="34" charset="0"/>
              </a:rPr>
              <a:t>with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parametric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models</a:t>
            </a:r>
            <a:r>
              <a:rPr lang="nl-NL" dirty="0">
                <a:latin typeface="Calibri" pitchFamily="34" charset="0"/>
              </a:rPr>
              <a:t> in </a:t>
            </a:r>
            <a:r>
              <a:rPr lang="nl-NL" dirty="0" err="1">
                <a:latin typeface="Calibri" pitchFamily="34" charset="0"/>
              </a:rPr>
              <a:t>the</a:t>
            </a:r>
            <a:r>
              <a:rPr lang="nl-NL" dirty="0">
                <a:latin typeface="Calibri" pitchFamily="34" charset="0"/>
              </a:rPr>
              <a:t> terminal </a:t>
            </a:r>
            <a:r>
              <a:rPr lang="nl-NL" dirty="0" err="1" smtClean="0">
                <a:latin typeface="Calibri" pitchFamily="34" charset="0"/>
              </a:rPr>
              <a:t>nodes</a:t>
            </a:r>
            <a:endParaRPr lang="nl-NL" dirty="0">
              <a:latin typeface="Calibri" pitchFamily="34" charset="0"/>
            </a:endParaRPr>
          </a:p>
          <a:p>
            <a:endParaRPr lang="en-US" dirty="0">
              <a:latin typeface="Calibri" pitchFamily="34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192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veral</a:t>
            </a:r>
            <a:r>
              <a:rPr lang="en-US" dirty="0" smtClean="0"/>
              <a:t> </a:t>
            </a:r>
            <a:r>
              <a:rPr lang="en-US" dirty="0" smtClean="0"/>
              <a:t>parametric model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63688" y="2176218"/>
            <a:ext cx="2029087" cy="504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nl-NL" b="1" i="1" dirty="0">
                <a:latin typeface="Calibri" pitchFamily="34" charset="0"/>
              </a:rPr>
              <a:t>y</a:t>
            </a:r>
            <a:r>
              <a:rPr lang="nl-NL" i="1" dirty="0">
                <a:latin typeface="Calibri" pitchFamily="34" charset="0"/>
              </a:rPr>
              <a:t> = </a:t>
            </a:r>
            <a:r>
              <a:rPr lang="nl-NL" b="1" i="1" dirty="0">
                <a:latin typeface="Calibri" pitchFamily="34" charset="0"/>
              </a:rPr>
              <a:t>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b="1" i="1" dirty="0">
                <a:latin typeface="Calibri" pitchFamily="34" charset="0"/>
                <a:cs typeface="Times New Roman"/>
              </a:rPr>
              <a:t> </a:t>
            </a:r>
            <a:r>
              <a:rPr lang="nl-NL" i="1" dirty="0">
                <a:latin typeface="Calibri" pitchFamily="34" charset="0"/>
                <a:cs typeface="Times New Roman"/>
              </a:rPr>
              <a:t>+ </a:t>
            </a:r>
            <a:r>
              <a:rPr lang="el-GR" b="1" i="1" dirty="0">
                <a:latin typeface="Calibri" pitchFamily="34" charset="0"/>
                <a:cs typeface="Times New Roman"/>
              </a:rPr>
              <a:t>ε</a:t>
            </a:r>
            <a:endParaRPr lang="nl-NL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14214" r="15143" b="13830"/>
          <a:stretch/>
        </p:blipFill>
        <p:spPr>
          <a:xfrm>
            <a:off x="827584" y="2924178"/>
            <a:ext cx="3585670" cy="3011963"/>
          </a:xfrm>
          <a:prstGeom prst="rect">
            <a:avLst/>
          </a:prstGeom>
        </p:spPr>
      </p:pic>
      <p:sp>
        <p:nvSpPr>
          <p:cNvPr id="5" name="Tijdelijke aanduiding voor inhoud 2"/>
          <p:cNvSpPr txBox="1">
            <a:spLocks/>
          </p:cNvSpPr>
          <p:nvPr/>
        </p:nvSpPr>
        <p:spPr>
          <a:xfrm>
            <a:off x="5220072" y="2204864"/>
            <a:ext cx="3384376" cy="3744416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2">
                  <a:lumMod val="50000"/>
                </a:schemeClr>
              </a:buClr>
            </a:pPr>
            <a:r>
              <a:rPr lang="nl-NL" dirty="0" err="1" smtClean="0">
                <a:latin typeface="Calibri" pitchFamily="34" charset="0"/>
              </a:rPr>
              <a:t>Additional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err="1" smtClean="0">
                <a:latin typeface="Calibri" pitchFamily="34" charset="0"/>
              </a:rPr>
              <a:t>covariates</a:t>
            </a:r>
            <a:r>
              <a:rPr lang="nl-NL" dirty="0" smtClean="0">
                <a:latin typeface="Calibri" pitchFamily="34" charset="0"/>
              </a:rPr>
              <a:t>: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nl-NL" dirty="0" smtClean="0">
                <a:latin typeface="Calibri" pitchFamily="34" charset="0"/>
              </a:rPr>
              <a:t>Age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nl-NL" dirty="0" smtClean="0">
                <a:latin typeface="Calibri" pitchFamily="34" charset="0"/>
              </a:rPr>
              <a:t>Gender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nl-NL" dirty="0" err="1" smtClean="0">
                <a:latin typeface="Calibri" pitchFamily="34" charset="0"/>
              </a:rPr>
              <a:t>Educational</a:t>
            </a:r>
            <a:r>
              <a:rPr lang="nl-NL" dirty="0" smtClean="0">
                <a:latin typeface="Calibri" pitchFamily="34" charset="0"/>
              </a:rPr>
              <a:t> level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nl-NL" dirty="0" smtClean="0">
                <a:latin typeface="Calibri" pitchFamily="34" charset="0"/>
              </a:rPr>
              <a:t>Pretreatment score on </a:t>
            </a:r>
            <a:r>
              <a:rPr lang="nl-NL" dirty="0" err="1" smtClean="0">
                <a:latin typeface="Calibri" pitchFamily="34" charset="0"/>
              </a:rPr>
              <a:t>depression</a:t>
            </a:r>
            <a:r>
              <a:rPr lang="nl-NL" dirty="0" smtClean="0">
                <a:latin typeface="Calibri" pitchFamily="34" charset="0"/>
              </a:rPr>
              <a:t> rating </a:t>
            </a:r>
            <a:r>
              <a:rPr lang="nl-NL" dirty="0" err="1" smtClean="0">
                <a:latin typeface="Calibri" pitchFamily="34" charset="0"/>
              </a:rPr>
              <a:t>scale</a:t>
            </a:r>
            <a:endParaRPr lang="nl-NL" dirty="0" smtClean="0">
              <a:latin typeface="Calibri" pitchFamily="34" charset="0"/>
            </a:endParaRP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nl-NL" dirty="0" err="1" smtClean="0">
                <a:latin typeface="Calibri" pitchFamily="34" charset="0"/>
              </a:rPr>
              <a:t>Presence</a:t>
            </a:r>
            <a:r>
              <a:rPr lang="nl-NL" dirty="0" smtClean="0">
                <a:latin typeface="Calibri" pitchFamily="34" charset="0"/>
              </a:rPr>
              <a:t> of </a:t>
            </a:r>
            <a:r>
              <a:rPr lang="nl-NL" dirty="0" err="1" smtClean="0">
                <a:latin typeface="Calibri" pitchFamily="34" charset="0"/>
              </a:rPr>
              <a:t>comorbid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err="1" smtClean="0">
                <a:latin typeface="Calibri" pitchFamily="34" charset="0"/>
              </a:rPr>
              <a:t>anxiety</a:t>
            </a:r>
            <a:r>
              <a:rPr lang="nl-NL" dirty="0" smtClean="0">
                <a:latin typeface="Calibri" pitchFamily="34" charset="0"/>
              </a:rPr>
              <a:t> disorder</a:t>
            </a:r>
          </a:p>
          <a:p>
            <a:pPr lvl="1">
              <a:buClr>
                <a:schemeClr val="bg2">
                  <a:lumMod val="75000"/>
                </a:schemeClr>
              </a:buClr>
            </a:pPr>
            <a:r>
              <a:rPr lang="en-US" dirty="0" smtClean="0">
                <a:latin typeface="Calibri" pitchFamily="34" charset="0"/>
              </a:rPr>
              <a:t>…</a:t>
            </a:r>
            <a:endParaRPr lang="nl-NL" dirty="0" smtClean="0">
              <a:latin typeface="Calibri" pitchFamily="34" charset="0"/>
            </a:endParaRPr>
          </a:p>
          <a:p>
            <a:pPr lvl="1"/>
            <a:endParaRPr lang="nl-NL" dirty="0" smtClean="0">
              <a:latin typeface="Calibri" pitchFamily="34" charset="0"/>
            </a:endParaRPr>
          </a:p>
          <a:p>
            <a:endParaRPr lang="nl-NL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15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L</a:t>
            </a:r>
            <a:r>
              <a:rPr lang="nl-NL" dirty="0" err="1" smtClean="0"/>
              <a:t>inear</a:t>
            </a:r>
            <a:r>
              <a:rPr lang="nl-NL" dirty="0" smtClean="0"/>
              <a:t> </a:t>
            </a:r>
            <a:r>
              <a:rPr lang="nl-NL" dirty="0" smtClean="0"/>
              <a:t>model tree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quarter" idx="1"/>
          </p:nvPr>
        </p:nvSpPr>
        <p:spPr>
          <a:xfrm>
            <a:off x="1475655" y="5772378"/>
            <a:ext cx="6282027" cy="425699"/>
          </a:xfrm>
        </p:spPr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None/>
            </a:pPr>
            <a:r>
              <a:rPr lang="en-US" sz="2400" dirty="0" smtClean="0">
                <a:latin typeface="Calibri" pitchFamily="34" charset="0"/>
              </a:rPr>
              <a:t>Note: </a:t>
            </a:r>
            <a:r>
              <a:rPr lang="en-US" sz="2400" dirty="0">
                <a:latin typeface="Calibri" pitchFamily="34" charset="0"/>
              </a:rPr>
              <a:t>d</a:t>
            </a:r>
            <a:r>
              <a:rPr lang="en-US" sz="2400" dirty="0" smtClean="0">
                <a:latin typeface="Calibri" pitchFamily="34" charset="0"/>
              </a:rPr>
              <a:t>ifferent </a:t>
            </a:r>
            <a:r>
              <a:rPr lang="en-US" sz="2400" dirty="0" smtClean="0">
                <a:latin typeface="Calibri" pitchFamily="34" charset="0"/>
              </a:rPr>
              <a:t>value for </a:t>
            </a:r>
            <a:r>
              <a:rPr lang="el-GR" sz="2400" i="1" dirty="0" smtClean="0">
                <a:latin typeface="Calibri" pitchFamily="34" charset="0"/>
                <a:cs typeface="Times New Roman"/>
              </a:rPr>
              <a:t>β</a:t>
            </a:r>
            <a:r>
              <a:rPr lang="nl-NL" sz="2400" i="1" dirty="0" smtClean="0">
                <a:latin typeface="Calibri" pitchFamily="34" charset="0"/>
                <a:cs typeface="Times New Roman"/>
              </a:rPr>
              <a:t> </a:t>
            </a:r>
            <a:r>
              <a:rPr lang="nl-NL" sz="2400" dirty="0" smtClean="0">
                <a:latin typeface="Calibri" pitchFamily="34" charset="0"/>
                <a:cs typeface="Times New Roman"/>
              </a:rPr>
              <a:t>in </a:t>
            </a:r>
            <a:r>
              <a:rPr lang="nl-NL" sz="2400" dirty="0" err="1" smtClean="0">
                <a:latin typeface="Calibri" pitchFamily="34" charset="0"/>
                <a:cs typeface="Times New Roman"/>
              </a:rPr>
              <a:t>every</a:t>
            </a:r>
            <a:r>
              <a:rPr lang="nl-NL" sz="2400" dirty="0" smtClean="0">
                <a:latin typeface="Calibri" pitchFamily="34" charset="0"/>
                <a:cs typeface="Times New Roman"/>
              </a:rPr>
              <a:t> </a:t>
            </a:r>
            <a:r>
              <a:rPr lang="nl-NL" sz="2400" dirty="0" smtClean="0">
                <a:latin typeface="Calibri" pitchFamily="34" charset="0"/>
                <a:cs typeface="Times New Roman"/>
              </a:rPr>
              <a:t>terminal </a:t>
            </a:r>
            <a:r>
              <a:rPr lang="nl-NL" sz="2400" dirty="0" smtClean="0">
                <a:latin typeface="Calibri" pitchFamily="34" charset="0"/>
                <a:cs typeface="Times New Roman"/>
              </a:rPr>
              <a:t>node</a:t>
            </a:r>
            <a:endParaRPr lang="nl-NL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1" t="26250" r="26325" b="11041"/>
          <a:stretch/>
        </p:blipFill>
        <p:spPr bwMode="auto">
          <a:xfrm>
            <a:off x="1348971" y="1484784"/>
            <a:ext cx="6182112" cy="428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5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1486</Words>
  <Application>Microsoft Office PowerPoint</Application>
  <PresentationFormat>On-screen Show (4:3)</PresentationFormat>
  <Paragraphs>200</Paragraphs>
  <Slides>31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Office-thema</vt:lpstr>
      <vt:lpstr>Recursive partitioning methods or trees</vt:lpstr>
      <vt:lpstr>Contents</vt:lpstr>
      <vt:lpstr>What are recursive partitioning methods?</vt:lpstr>
      <vt:lpstr>PowerPoint Presentation</vt:lpstr>
      <vt:lpstr>Advantages of tree methods</vt:lpstr>
      <vt:lpstr>Tree method I:  mixed-effects model trees</vt:lpstr>
      <vt:lpstr>Model-based recursive partitioning</vt:lpstr>
      <vt:lpstr>Overal parametric model</vt:lpstr>
      <vt:lpstr>Linear model tree</vt:lpstr>
      <vt:lpstr>Linear mixed-effects model tree</vt:lpstr>
      <vt:lpstr>Linear mixed-effects model tree</vt:lpstr>
      <vt:lpstr>Comparative performance of linear mixed-effects model trees</vt:lpstr>
      <vt:lpstr>Try this at home?</vt:lpstr>
      <vt:lpstr>Tree method II:  Prediction rule ensembles</vt:lpstr>
      <vt:lpstr>Trees</vt:lpstr>
      <vt:lpstr>Tree ensembles</vt:lpstr>
      <vt:lpstr>Tree ensembles</vt:lpstr>
      <vt:lpstr>Rulefit algorithm for deriving prediction rule ensembles</vt:lpstr>
      <vt:lpstr>Prediction rule ensembles: Application</vt:lpstr>
      <vt:lpstr>Prediction rule ensembles: Application</vt:lpstr>
      <vt:lpstr>Prediction rule ensembles: Application</vt:lpstr>
      <vt:lpstr>Prediction rule ensembles: Application</vt:lpstr>
      <vt:lpstr>Fitting prediction rule ensembles</vt:lpstr>
      <vt:lpstr>Rulefit algorithm for deriving prediction rule ensembles</vt:lpstr>
      <vt:lpstr>pre algorithm for deriving prediction rule ensembles</vt:lpstr>
      <vt:lpstr>Resolution</vt:lpstr>
      <vt:lpstr>Preliminary simulation results</vt:lpstr>
      <vt:lpstr>Predictive accuracy</vt:lpstr>
      <vt:lpstr>Interpretability</vt:lpstr>
      <vt:lpstr>Discussion</vt:lpstr>
      <vt:lpstr>Thank you for your attention!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Recursive partitioning methods or trees</dc:title>
  <dc:creator>Fokkema, M.</dc:creator>
  <cp:lastModifiedBy>Fokkema, M.</cp:lastModifiedBy>
  <cp:revision>32</cp:revision>
  <dcterms:created xsi:type="dcterms:W3CDTF">2017-05-03T15:00:18Z</dcterms:created>
  <dcterms:modified xsi:type="dcterms:W3CDTF">2017-05-04T06:57:15Z</dcterms:modified>
</cp:coreProperties>
</file>